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77" r:id="rId4"/>
    <p:sldId id="258" r:id="rId5"/>
    <p:sldId id="259" r:id="rId6"/>
    <p:sldId id="260" r:id="rId7"/>
    <p:sldId id="261" r:id="rId8"/>
    <p:sldId id="279" r:id="rId9"/>
    <p:sldId id="263" r:id="rId10"/>
    <p:sldId id="264" r:id="rId11"/>
    <p:sldId id="265" r:id="rId12"/>
    <p:sldId id="266" r:id="rId13"/>
    <p:sldId id="267" r:id="rId14"/>
    <p:sldId id="268" r:id="rId15"/>
    <p:sldId id="269" r:id="rId16"/>
    <p:sldId id="270" r:id="rId17"/>
    <p:sldId id="271" r:id="rId18"/>
    <p:sldId id="272" r:id="rId19"/>
    <p:sldId id="273" r:id="rId20"/>
    <p:sldId id="278" r:id="rId21"/>
    <p:sldId id="274" r:id="rId22"/>
  </p:sldIdLst>
  <p:sldSz cx="12192000" cy="6858000"/>
  <p:notesSz cx="6858000" cy="9144000"/>
  <p:custDataLst>
    <p:tags r:id="rId23"/>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Barth, Nicole" initials="BN" lastIdx="0" clrIdx="1"/>
  <p:cmAuthor id="1" name="Sipherd, Brandon" initials="SB" lastIdx="0" clrIdx="2"/>
  <p:cmAuthor id="2" name="Schlosser, Janelle" initials="SJ" lastIdx="0" clrIdx="3"/>
  <p:cmAuthor id="3" name="Knapp, Ben" initials="KB" lastIdx="0" clrIdx="4"/>
  <p:cmAuthor id="4" name="Smith, Charlotte" initials="SC" lastIdx="0" clrIdx="5"/>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701" autoAdjust="0"/>
    <p:restoredTop sz="94629" autoAdjust="0"/>
  </p:normalViewPr>
  <p:slideViewPr>
    <p:cSldViewPr snapToGrid="0">
      <p:cViewPr varScale="1">
        <p:scale>
          <a:sx n="116" d="100"/>
          <a:sy n="116" d="100"/>
        </p:scale>
        <p:origin x="672" y="77"/>
      </p:cViewPr>
      <p:guideLst/>
    </p:cSldViewPr>
  </p:slideViewPr>
  <p:notesTextViewPr>
    <p:cViewPr>
      <p:scale>
        <a:sx n="1" d="1"/>
        <a:sy n="1" d="1"/>
      </p:scale>
      <p:origin x="0" y="0"/>
    </p:cViewPr>
  </p:notesTextViewPr>
  <p:notesViewPr>
    <p:cSldViewPr>
      <p:cViewPr>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gs" Target="tags/tag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a:p>
          </p:txBody>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a:p>
          </p:txBody>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a:p>
          </p:txBody>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a:p>
          </p:txBody>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a:p>
          </p:txBody>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a:p>
          </p:txBody>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a:p>
          </p:txBody>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a:p>
          </p:txBody>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9B75563D-8A1D-45E7-841F-25A30A2B1E3E}" type="datetimeFigureOut">
              <a:rPr lang="en-US" smtClean="0"/>
              <a:t>5/30/2023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ACB826-BA3B-46D3-B5BA-16C0C5889CFA}" type="slidenum">
              <a:rPr lang="en-US" smtClean="0"/>
              <a:t>‹#›</a:t>
            </a:fld>
            <a:endParaRPr lang="en-US"/>
          </a:p>
        </p:txBody>
      </p:sp>
    </p:spTree>
    <p:extLst>
      <p:ext uri="{BB962C8B-B14F-4D97-AF65-F5344CB8AC3E}">
        <p14:creationId xmlns:p14="http://schemas.microsoft.com/office/powerpoint/2010/main" val="1918178913"/>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B75563D-8A1D-45E7-841F-25A30A2B1E3E}" type="datetimeFigureOut">
              <a:rPr lang="en-US" smtClean="0"/>
              <a:t>5/30/2023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ACB826-BA3B-46D3-B5BA-16C0C5889CFA}" type="slidenum">
              <a:rPr lang="en-US" smtClean="0"/>
              <a:t>‹#›</a:t>
            </a:fld>
            <a:endParaRPr lang="en-US"/>
          </a:p>
        </p:txBody>
      </p:sp>
    </p:spTree>
    <p:extLst>
      <p:ext uri="{BB962C8B-B14F-4D97-AF65-F5344CB8AC3E}">
        <p14:creationId xmlns:p14="http://schemas.microsoft.com/office/powerpoint/2010/main" val="3332014430"/>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B75563D-8A1D-45E7-841F-25A30A2B1E3E}" type="datetimeFigureOut">
              <a:rPr lang="en-US" smtClean="0"/>
              <a:t>5/30/2023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ACB826-BA3B-46D3-B5BA-16C0C5889CFA}"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a:ln w="3175" cmpd="sng">
                  <a:noFill/>
                </a:ln>
                <a:solidFill>
                  <a:schemeClr val="accent1">
                    <a:lumMod val="60000"/>
                    <a:lumOff val="40000"/>
                  </a:schemeClr>
                </a:solidFill>
                <a:latin typeface="Arial"/>
              </a:rPr>
              <a:t>”</a:t>
            </a:r>
            <a:endParaRPr lang="en-US">
              <a:solidFill>
                <a:schemeClr val="accent1">
                  <a:lumMod val="60000"/>
                  <a:lumOff val="40000"/>
                </a:schemeClr>
              </a:solidFill>
              <a:latin typeface="Arial"/>
            </a:endParaRPr>
          </a:p>
        </p:txBody>
      </p:sp>
    </p:spTree>
    <p:extLst>
      <p:ext uri="{BB962C8B-B14F-4D97-AF65-F5344CB8AC3E}">
        <p14:creationId xmlns:p14="http://schemas.microsoft.com/office/powerpoint/2010/main" val="3878758822"/>
      </p:ext>
    </p:extLst>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B75563D-8A1D-45E7-841F-25A30A2B1E3E}" type="datetimeFigureOut">
              <a:rPr lang="en-US" smtClean="0"/>
              <a:t>5/30/2023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ACB826-BA3B-46D3-B5BA-16C0C5889CFA}" type="slidenum">
              <a:rPr lang="en-US" smtClean="0"/>
              <a:t>‹#›</a:t>
            </a:fld>
            <a:endParaRPr lang="en-US"/>
          </a:p>
        </p:txBody>
      </p:sp>
    </p:spTree>
    <p:extLst>
      <p:ext uri="{BB962C8B-B14F-4D97-AF65-F5344CB8AC3E}">
        <p14:creationId xmlns:p14="http://schemas.microsoft.com/office/powerpoint/2010/main" val="1177863561"/>
      </p:ext>
    </p:extLst>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B75563D-8A1D-45E7-841F-25A30A2B1E3E}" type="datetimeFigureOut">
              <a:rPr lang="en-US" smtClean="0"/>
              <a:t>5/30/2023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ACB826-BA3B-46D3-B5BA-16C0C5889CFA}"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234595719"/>
      </p:ext>
    </p:extLst>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B75563D-8A1D-45E7-841F-25A30A2B1E3E}" type="datetimeFigureOut">
              <a:rPr lang="en-US" smtClean="0"/>
              <a:t>5/30/2023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ACB826-BA3B-46D3-B5BA-16C0C5889CFA}" type="slidenum">
              <a:rPr lang="en-US" smtClean="0"/>
              <a:t>‹#›</a:t>
            </a:fld>
            <a:endParaRPr lang="en-US"/>
          </a:p>
        </p:txBody>
      </p:sp>
    </p:spTree>
    <p:extLst>
      <p:ext uri="{BB962C8B-B14F-4D97-AF65-F5344CB8AC3E}">
        <p14:creationId xmlns:p14="http://schemas.microsoft.com/office/powerpoint/2010/main" val="2625598608"/>
      </p:ext>
    </p:extLst>
  </p:cSld>
  <p:clrMapOvr>
    <a:masterClrMapping/>
  </p:clrMapOv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B75563D-8A1D-45E7-841F-25A30A2B1E3E}" type="datetimeFigureOut">
              <a:rPr lang="en-US" smtClean="0"/>
              <a:t>5/30/2023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ACB826-BA3B-46D3-B5BA-16C0C5889CFA}" type="slidenum">
              <a:rPr lang="en-US" smtClean="0"/>
              <a:t>‹#›</a:t>
            </a:fld>
            <a:endParaRPr lang="en-US"/>
          </a:p>
        </p:txBody>
      </p:sp>
    </p:spTree>
    <p:extLst>
      <p:ext uri="{BB962C8B-B14F-4D97-AF65-F5344CB8AC3E}">
        <p14:creationId xmlns:p14="http://schemas.microsoft.com/office/powerpoint/2010/main" val="971535619"/>
      </p:ext>
    </p:extLst>
  </p:cSld>
  <p:clrMapOvr>
    <a:masterClrMapping/>
  </p:clrMapOv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B75563D-8A1D-45E7-841F-25A30A2B1E3E}" type="datetimeFigureOut">
              <a:rPr lang="en-US" smtClean="0"/>
              <a:t>5/30/2023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ACB826-BA3B-46D3-B5BA-16C0C5889CFA}" type="slidenum">
              <a:rPr lang="en-US" smtClean="0"/>
              <a:t>‹#›</a:t>
            </a:fld>
            <a:endParaRPr lang="en-US"/>
          </a:p>
        </p:txBody>
      </p:sp>
    </p:spTree>
    <p:extLst>
      <p:ext uri="{BB962C8B-B14F-4D97-AF65-F5344CB8AC3E}">
        <p14:creationId xmlns:p14="http://schemas.microsoft.com/office/powerpoint/2010/main" val="1293286684"/>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B75563D-8A1D-45E7-841F-25A30A2B1E3E}" type="datetimeFigureOut">
              <a:rPr lang="en-US" smtClean="0"/>
              <a:t>5/30/2023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ACB826-BA3B-46D3-B5BA-16C0C5889CFA}" type="slidenum">
              <a:rPr lang="en-US" smtClean="0"/>
              <a:t>‹#›</a:t>
            </a:fld>
            <a:endParaRPr lang="en-US"/>
          </a:p>
        </p:txBody>
      </p:sp>
    </p:spTree>
    <p:extLst>
      <p:ext uri="{BB962C8B-B14F-4D97-AF65-F5344CB8AC3E}">
        <p14:creationId xmlns:p14="http://schemas.microsoft.com/office/powerpoint/2010/main" val="3099867167"/>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B75563D-8A1D-45E7-841F-25A30A2B1E3E}" type="datetimeFigureOut">
              <a:rPr lang="en-US" smtClean="0"/>
              <a:t>5/30/2023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ACB826-BA3B-46D3-B5BA-16C0C5889CFA}" type="slidenum">
              <a:rPr lang="en-US" smtClean="0"/>
              <a:t>‹#›</a:t>
            </a:fld>
            <a:endParaRPr lang="en-US"/>
          </a:p>
        </p:txBody>
      </p:sp>
    </p:spTree>
    <p:extLst>
      <p:ext uri="{BB962C8B-B14F-4D97-AF65-F5344CB8AC3E}">
        <p14:creationId xmlns:p14="http://schemas.microsoft.com/office/powerpoint/2010/main" val="1224566982"/>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B75563D-8A1D-45E7-841F-25A30A2B1E3E}" type="datetimeFigureOut">
              <a:rPr lang="en-US" smtClean="0"/>
              <a:t>5/30/2023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2ACB826-BA3B-46D3-B5BA-16C0C5889CFA}" type="slidenum">
              <a:rPr lang="en-US" smtClean="0"/>
              <a:t>‹#›</a:t>
            </a:fld>
            <a:endParaRPr lang="en-US"/>
          </a:p>
        </p:txBody>
      </p:sp>
    </p:spTree>
    <p:extLst>
      <p:ext uri="{BB962C8B-B14F-4D97-AF65-F5344CB8AC3E}">
        <p14:creationId xmlns:p14="http://schemas.microsoft.com/office/powerpoint/2010/main" val="640801028"/>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B75563D-8A1D-45E7-841F-25A30A2B1E3E}" type="datetimeFigureOut">
              <a:rPr lang="en-US" smtClean="0"/>
              <a:t>5/30/2023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2ACB826-BA3B-46D3-B5BA-16C0C5889CFA}" type="slidenum">
              <a:rPr lang="en-US" smtClean="0"/>
              <a:t>‹#›</a:t>
            </a:fld>
            <a:endParaRPr lang="en-US"/>
          </a:p>
        </p:txBody>
      </p:sp>
    </p:spTree>
    <p:extLst>
      <p:ext uri="{BB962C8B-B14F-4D97-AF65-F5344CB8AC3E}">
        <p14:creationId xmlns:p14="http://schemas.microsoft.com/office/powerpoint/2010/main" val="2029183505"/>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p>
        </p:txBody>
      </p:sp>
      <p:sp>
        <p:nvSpPr>
          <p:cNvPr id="3" name="Date Placeholder 2"/>
          <p:cNvSpPr>
            <a:spLocks noGrp="1"/>
          </p:cNvSpPr>
          <p:nvPr>
            <p:ph type="dt" sz="half" idx="10"/>
          </p:nvPr>
        </p:nvSpPr>
        <p:spPr/>
        <p:txBody>
          <a:bodyPr/>
          <a:lstStyle/>
          <a:p>
            <a:fld id="{9B75563D-8A1D-45E7-841F-25A30A2B1E3E}" type="datetimeFigureOut">
              <a:rPr lang="en-US" smtClean="0"/>
              <a:t>5/30/2023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2ACB826-BA3B-46D3-B5BA-16C0C5889CFA}" type="slidenum">
              <a:rPr lang="en-US" smtClean="0"/>
              <a:t>‹#›</a:t>
            </a:fld>
            <a:endParaRPr lang="en-US"/>
          </a:p>
        </p:txBody>
      </p:sp>
    </p:spTree>
    <p:extLst>
      <p:ext uri="{BB962C8B-B14F-4D97-AF65-F5344CB8AC3E}">
        <p14:creationId xmlns:p14="http://schemas.microsoft.com/office/powerpoint/2010/main" val="2372424781"/>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B75563D-8A1D-45E7-841F-25A30A2B1E3E}" type="datetimeFigureOut">
              <a:rPr lang="en-US" smtClean="0"/>
              <a:t>5/30/2023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2ACB826-BA3B-46D3-B5BA-16C0C5889CFA}" type="slidenum">
              <a:rPr lang="en-US" smtClean="0"/>
              <a:t>‹#›</a:t>
            </a:fld>
            <a:endParaRPr lang="en-US"/>
          </a:p>
        </p:txBody>
      </p:sp>
    </p:spTree>
    <p:extLst>
      <p:ext uri="{BB962C8B-B14F-4D97-AF65-F5344CB8AC3E}">
        <p14:creationId xmlns:p14="http://schemas.microsoft.com/office/powerpoint/2010/main" val="2381731219"/>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B75563D-8A1D-45E7-841F-25A30A2B1E3E}" type="datetimeFigureOut">
              <a:rPr lang="en-US" smtClean="0"/>
              <a:t>5/30/2023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2ACB826-BA3B-46D3-B5BA-16C0C5889CFA}" type="slidenum">
              <a:rPr lang="en-US" smtClean="0"/>
              <a:t>‹#›</a:t>
            </a:fld>
            <a:endParaRPr lang="en-US"/>
          </a:p>
        </p:txBody>
      </p:sp>
    </p:spTree>
    <p:extLst>
      <p:ext uri="{BB962C8B-B14F-4D97-AF65-F5344CB8AC3E}">
        <p14:creationId xmlns:p14="http://schemas.microsoft.com/office/powerpoint/2010/main" val="1888438718"/>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B75563D-8A1D-45E7-841F-25A30A2B1E3E}" type="datetimeFigureOut">
              <a:rPr lang="en-US" smtClean="0"/>
              <a:t>5/30/2023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2ACB826-BA3B-46D3-B5BA-16C0C5889CFA}" type="slidenum">
              <a:rPr lang="en-US" smtClean="0"/>
              <a:t>‹#›</a:t>
            </a:fld>
            <a:endParaRPr lang="en-US"/>
          </a:p>
        </p:txBody>
      </p:sp>
    </p:spTree>
    <p:extLst>
      <p:ext uri="{BB962C8B-B14F-4D97-AF65-F5344CB8AC3E}">
        <p14:creationId xmlns:p14="http://schemas.microsoft.com/office/powerpoint/2010/main" val="2930164330"/>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a:p>
          </p:txBody>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a:p>
          </p:txBody>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a:p>
          </p:txBody>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a:p>
          </p:txBody>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a:p>
          </p:txBody>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a:p>
          </p:txBody>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a:p>
          </p:txBody>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a:p>
          </p:txBody>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9B75563D-8A1D-45E7-841F-25A30A2B1E3E}" type="datetimeFigureOut">
              <a:rPr lang="en-US" smtClean="0"/>
              <a:t>5/30/2023</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12ACB826-BA3B-46D3-B5BA-16C0C5889CFA}" type="slidenum">
              <a:rPr lang="en-US" smtClean="0"/>
              <a:t>‹#›</a:t>
            </a:fld>
            <a:endParaRPr lang="en-US"/>
          </a:p>
        </p:txBody>
      </p:sp>
    </p:spTree>
    <p:extLst>
      <p:ext uri="{BB962C8B-B14F-4D97-AF65-F5344CB8AC3E}">
        <p14:creationId xmlns:p14="http://schemas.microsoft.com/office/powerpoint/2010/main" val="220419159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ransition/>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ct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ct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ct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ct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ct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ct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ct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ct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ct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FFAFA3-F27D-5970-A165-754FD4C061C3}"/>
              </a:ext>
            </a:extLst>
          </p:cNvPr>
          <p:cNvSpPr>
            <a:spLocks noGrp="1"/>
          </p:cNvSpPr>
          <p:nvPr>
            <p:ph type="ctrTitle"/>
          </p:nvPr>
        </p:nvSpPr>
        <p:spPr/>
        <p:txBody>
          <a:bodyPr/>
          <a:lstStyle/>
          <a:p>
            <a:r>
              <a:rPr lang="en-US"/>
              <a:t>Legalized Marijuana and Employment</a:t>
            </a:r>
          </a:p>
        </p:txBody>
      </p:sp>
      <p:sp>
        <p:nvSpPr>
          <p:cNvPr id="3" name="Subtitle 2">
            <a:extLst>
              <a:ext uri="{FF2B5EF4-FFF2-40B4-BE49-F238E27FC236}">
                <a16:creationId xmlns:a16="http://schemas.microsoft.com/office/drawing/2014/main" id="{1D4F8E18-EFDA-C09C-AE0D-A3C7CFDA2ACF}"/>
              </a:ext>
            </a:extLst>
          </p:cNvPr>
          <p:cNvSpPr>
            <a:spLocks noGrp="1"/>
          </p:cNvSpPr>
          <p:nvPr>
            <p:ph type="subTitle" idx="1"/>
          </p:nvPr>
        </p:nvSpPr>
        <p:spPr/>
        <p:txBody>
          <a:bodyPr>
            <a:normAutofit/>
          </a:bodyPr>
          <a:lstStyle/>
          <a:p>
            <a:r>
              <a:rPr lang="en-US"/>
              <a:t>Presented by ToughComp</a:t>
            </a:r>
          </a:p>
        </p:txBody>
      </p:sp>
      <p:sp>
        <p:nvSpPr>
          <p:cNvPr id="4" name="TextBox 3">
            <a:extLst>
              <a:ext uri="{FF2B5EF4-FFF2-40B4-BE49-F238E27FC236}">
                <a16:creationId xmlns:a16="http://schemas.microsoft.com/office/drawing/2014/main" id="{88715811-0B0A-F7B7-5066-4DA77C3410B1}"/>
              </a:ext>
            </a:extLst>
          </p:cNvPr>
          <p:cNvSpPr txBox="1"/>
          <p:nvPr/>
        </p:nvSpPr>
        <p:spPr>
          <a:xfrm>
            <a:off x="938676" y="6190407"/>
            <a:ext cx="4215951" cy="276999"/>
          </a:xfrm>
          <a:prstGeom prst="rect">
            <a:avLst/>
          </a:prstGeom>
          <a:noFill/>
        </p:spPr>
        <p:txBody>
          <a:bodyPr wrap="square" rtlCol="0">
            <a:spAutoFit/>
          </a:bodyPr>
          <a:lstStyle/>
          <a:p>
            <a:r>
              <a:rPr lang="en-US" sz="1200"/>
              <a:t>© 2023 Zywave, Inc. All rights reserved.</a:t>
            </a:r>
          </a:p>
        </p:txBody>
      </p:sp>
    </p:spTree>
    <p:extLst>
      <p:ext uri="{BB962C8B-B14F-4D97-AF65-F5344CB8AC3E}">
        <p14:creationId xmlns:p14="http://schemas.microsoft.com/office/powerpoint/2010/main" val="945329231"/>
      </p:ext>
    </p:extLst>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AAC94B-4EB7-5FE2-CE8C-B5445D4F0493}"/>
              </a:ext>
            </a:extLst>
          </p:cNvPr>
          <p:cNvSpPr>
            <a:spLocks noGrp="1"/>
          </p:cNvSpPr>
          <p:nvPr>
            <p:ph type="title"/>
          </p:nvPr>
        </p:nvSpPr>
        <p:spPr/>
        <p:txBody>
          <a:bodyPr>
            <a:normAutofit/>
          </a:bodyPr>
          <a:lstStyle/>
          <a:p>
            <a:r>
              <a:rPr lang="en-US"/>
              <a:t>State Laws for Legalized Marijuana and Related Employment Laws (Continued)</a:t>
            </a:r>
          </a:p>
        </p:txBody>
      </p:sp>
      <p:sp>
        <p:nvSpPr>
          <p:cNvPr id="3" name="Content Placeholder 2">
            <a:extLst>
              <a:ext uri="{FF2B5EF4-FFF2-40B4-BE49-F238E27FC236}">
                <a16:creationId xmlns:a16="http://schemas.microsoft.com/office/drawing/2014/main" id="{C2D1147E-4866-7991-D9D9-6E203A0A38A6}"/>
              </a:ext>
            </a:extLst>
          </p:cNvPr>
          <p:cNvSpPr>
            <a:spLocks noGrp="1"/>
          </p:cNvSpPr>
          <p:nvPr>
            <p:ph sz="half" idx="1"/>
          </p:nvPr>
        </p:nvSpPr>
        <p:spPr>
          <a:xfrm>
            <a:off x="677333" y="1791246"/>
            <a:ext cx="8975381" cy="4757661"/>
          </a:xfrm>
        </p:spPr>
        <p:txBody>
          <a:bodyPr>
            <a:normAutofit lnSpcReduction="10000"/>
          </a:bodyPr>
          <a:lstStyle/>
          <a:p>
            <a:pPr marL="0" indent="0">
              <a:buNone/>
            </a:pPr>
            <a:r>
              <a:rPr lang="en-US" sz="1800">
                <a:effectLst/>
                <a:ea typeface="Calibri" panose="020F0502020204030204" pitchFamily="34" charset="0"/>
                <a:cs typeface="Times New Roman" panose="02020603050405020304" pitchFamily="18" charset="0"/>
              </a:rPr>
              <a:t>However, state legalized marijuana laws may impose various restrictions related to drug testing and marijuana use. For example, employers </a:t>
            </a:r>
            <a:r>
              <a:rPr lang="en-US" sz="1800" b="1">
                <a:solidFill>
                  <a:schemeClr val="accent1"/>
                </a:solidFill>
                <a:effectLst/>
                <a:ea typeface="Calibri" panose="020F0502020204030204" pitchFamily="34" charset="0"/>
                <a:cs typeface="Times New Roman" panose="02020603050405020304" pitchFamily="18" charset="0"/>
              </a:rPr>
              <a:t>may be prohibited</a:t>
            </a:r>
            <a:r>
              <a:rPr lang="en-US" sz="1800" b="1">
                <a:effectLst/>
                <a:ea typeface="Calibri" panose="020F0502020204030204" pitchFamily="34" charset="0"/>
                <a:cs typeface="Times New Roman" panose="02020603050405020304" pitchFamily="18" charset="0"/>
              </a:rPr>
              <a:t> </a:t>
            </a:r>
            <a:r>
              <a:rPr lang="en-US" sz="1800">
                <a:effectLst/>
                <a:ea typeface="Calibri" panose="020F0502020204030204" pitchFamily="34" charset="0"/>
                <a:cs typeface="Times New Roman" panose="02020603050405020304" pitchFamily="18" charset="0"/>
              </a:rPr>
              <a:t>from:</a:t>
            </a:r>
          </a:p>
          <a:p>
            <a:r>
              <a:rPr lang="en-US" sz="1700"/>
              <a:t>Taking adverse employment actions against individuals based on their status as authorized medical marijuana users</a:t>
            </a:r>
          </a:p>
          <a:p>
            <a:r>
              <a:rPr lang="en-US" sz="1700"/>
              <a:t>Taking adverse employment actions against authorized medical marijuana users based on their off-duty marijuana use or based solely on a positive test </a:t>
            </a:r>
          </a:p>
          <a:p>
            <a:r>
              <a:rPr lang="en-US" sz="1700"/>
              <a:t>Taking adverse employment actions against recreational marijuana users based on their off-duty marijuana use or based solely on a positive test </a:t>
            </a:r>
          </a:p>
          <a:p>
            <a:r>
              <a:rPr lang="en-US" sz="1700"/>
              <a:t>Conducting certain tests for marijuana in the first place </a:t>
            </a:r>
          </a:p>
          <a:p>
            <a:pPr marL="0" marR="0" indent="0">
              <a:lnSpc>
                <a:spcPct val="107000"/>
              </a:lnSpc>
              <a:spcBef>
                <a:spcPct val="0"/>
              </a:spcBef>
              <a:spcAft>
                <a:spcPct val="0"/>
              </a:spcAft>
              <a:buNone/>
            </a:pPr>
            <a:endParaRPr lang="en-US" sz="1700"/>
          </a:p>
          <a:p>
            <a:pPr marL="0" marR="0" indent="0">
              <a:lnSpc>
                <a:spcPct val="107000"/>
              </a:lnSpc>
              <a:spcBef>
                <a:spcPct val="0"/>
              </a:spcBef>
              <a:spcAft>
                <a:spcPct val="0"/>
              </a:spcAft>
              <a:buNone/>
            </a:pPr>
            <a:r>
              <a:rPr lang="en-US"/>
              <a:t>In addition, employers may be </a:t>
            </a:r>
            <a:r>
              <a:rPr lang="en-US" b="1">
                <a:solidFill>
                  <a:schemeClr val="accent1"/>
                </a:solidFill>
              </a:rPr>
              <a:t>required</a:t>
            </a:r>
            <a:r>
              <a:rPr lang="en-US"/>
              <a:t> to: </a:t>
            </a:r>
          </a:p>
          <a:p>
            <a:pPr>
              <a:lnSpc>
                <a:spcPct val="80000"/>
              </a:lnSpc>
            </a:pPr>
            <a:r>
              <a:rPr lang="en-US" sz="1700"/>
              <a:t>Make reasonable accommodations for an authorized medical marijuana user’s medical needs</a:t>
            </a:r>
          </a:p>
          <a:p>
            <a:pPr>
              <a:lnSpc>
                <a:spcPct val="80000"/>
              </a:lnSpc>
            </a:pPr>
            <a:r>
              <a:rPr lang="en-US" sz="1700"/>
              <a:t>Provide specified evidence that an employee was using or impaired by marijuana at work before taking adverse action against the individual based on the marijuana use</a:t>
            </a:r>
          </a:p>
          <a:p>
            <a:pPr>
              <a:lnSpc>
                <a:spcPct val="80000"/>
              </a:lnSpc>
            </a:pPr>
            <a:r>
              <a:rPr lang="en-US" sz="1700"/>
              <a:t>Comply with specific drug testing requirements</a:t>
            </a:r>
          </a:p>
          <a:p>
            <a:pPr marL="0" indent="0">
              <a:lnSpc>
                <a:spcPct val="80000"/>
              </a:lnSpc>
              <a:buNone/>
            </a:pPr>
            <a:endParaRPr lang="en-US" sz="1200"/>
          </a:p>
        </p:txBody>
      </p:sp>
    </p:spTree>
    <p:extLst>
      <p:ext uri="{BB962C8B-B14F-4D97-AF65-F5344CB8AC3E}">
        <p14:creationId xmlns:p14="http://schemas.microsoft.com/office/powerpoint/2010/main" val="890143242"/>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AA56D7-53A2-15EA-7E4B-F3B69893FC78}"/>
              </a:ext>
            </a:extLst>
          </p:cNvPr>
          <p:cNvSpPr>
            <a:spLocks noGrp="1"/>
          </p:cNvSpPr>
          <p:nvPr>
            <p:ph type="title"/>
          </p:nvPr>
        </p:nvSpPr>
        <p:spPr/>
        <p:txBody>
          <a:bodyPr>
            <a:normAutofit/>
          </a:bodyPr>
          <a:lstStyle/>
          <a:p>
            <a:r>
              <a:rPr lang="en-US"/>
              <a:t>State Laws for Legalized Marijuana and Related Employment Laws (Continued)</a:t>
            </a:r>
          </a:p>
        </p:txBody>
      </p:sp>
      <p:sp>
        <p:nvSpPr>
          <p:cNvPr id="3" name="Content Placeholder 2">
            <a:extLst>
              <a:ext uri="{FF2B5EF4-FFF2-40B4-BE49-F238E27FC236}">
                <a16:creationId xmlns:a16="http://schemas.microsoft.com/office/drawing/2014/main" id="{8457E756-1F1B-71EE-3A31-530A31D8B3AB}"/>
              </a:ext>
            </a:extLst>
          </p:cNvPr>
          <p:cNvSpPr>
            <a:spLocks noGrp="1"/>
          </p:cNvSpPr>
          <p:nvPr>
            <p:ph idx="1"/>
          </p:nvPr>
        </p:nvSpPr>
        <p:spPr>
          <a:xfrm>
            <a:off x="677334" y="1847207"/>
            <a:ext cx="8596668" cy="4689992"/>
          </a:xfrm>
        </p:spPr>
        <p:txBody>
          <a:bodyPr>
            <a:normAutofit fontScale="62500" lnSpcReduction="20000"/>
          </a:bodyPr>
          <a:lstStyle/>
          <a:p>
            <a:pPr marL="0" indent="0">
              <a:lnSpc>
                <a:spcPct val="107000"/>
              </a:lnSpc>
              <a:spcBef>
                <a:spcPct val="0"/>
              </a:spcBef>
              <a:buNone/>
            </a:pPr>
            <a:r>
              <a:rPr lang="en-US" sz="2400"/>
              <a:t>Even if an applicable marijuana law does not explicitly address employment issues relating to off-duty marijuana use, employers should be aware that state marijuana laws, especially those governing medical use, may still affect their rights and obligations under other applicable laws. For example, states with legalized marijuana laws may have the following laws: </a:t>
            </a:r>
          </a:p>
          <a:p>
            <a:r>
              <a:rPr lang="en-US" sz="1900" b="1">
                <a:solidFill>
                  <a:schemeClr val="accent1"/>
                </a:solidFill>
              </a:rPr>
              <a:t>Drug testing-specific laws—</a:t>
            </a:r>
            <a:r>
              <a:rPr lang="en-US" sz="1900"/>
              <a:t>These laws may require employers to have written policies and certain testing protocols in place before they may conduct an employee drug test. They may also provide protection against certain claims for employers that comply.</a:t>
            </a:r>
          </a:p>
          <a:p>
            <a:r>
              <a:rPr lang="en-US" sz="1900" b="1">
                <a:solidFill>
                  <a:schemeClr val="accent1"/>
                </a:solidFill>
              </a:rPr>
              <a:t>Disability discrimination laws—</a:t>
            </a:r>
            <a:r>
              <a:rPr lang="en-US" sz="1900"/>
              <a:t>State disability discrimination laws may require reasonable accommodations for individuals with disabilities.</a:t>
            </a:r>
          </a:p>
          <a:p>
            <a:r>
              <a:rPr lang="en-US" sz="1900" b="1">
                <a:solidFill>
                  <a:schemeClr val="accent1"/>
                </a:solidFill>
              </a:rPr>
              <a:t>Other discrimination laws—</a:t>
            </a:r>
            <a:r>
              <a:rPr lang="en-US" sz="1900"/>
              <a:t>These discrimination laws may require employers to ensure all policies and practices do not adversely affect employees or applicants based on a protected trait (such as race, color, religion, national origin, sex and others).</a:t>
            </a:r>
          </a:p>
          <a:p>
            <a:r>
              <a:rPr lang="en-US" sz="1900" b="1">
                <a:solidFill>
                  <a:schemeClr val="accent1"/>
                </a:solidFill>
              </a:rPr>
              <a:t>Lawful activities laws—</a:t>
            </a:r>
            <a:r>
              <a:rPr lang="en-US" sz="1900"/>
              <a:t>Lawful activities laws prohibit employers from taking adverse actions against employees based on their off-duty participation in legal activities or use of legal products.  </a:t>
            </a:r>
          </a:p>
          <a:p>
            <a:r>
              <a:rPr lang="en-US" sz="1900" b="1">
                <a:solidFill>
                  <a:schemeClr val="accent1"/>
                </a:solidFill>
              </a:rPr>
              <a:t>Workers’ compensation laws—</a:t>
            </a:r>
            <a:r>
              <a:rPr lang="en-US" sz="1900"/>
              <a:t>Workers’ compensation laws can provide premium discounts for employers that establish a drug-free workplace policy or prohibit claim denials or adverse employment actions based solely on positive drug tests unless certain requirements are met.</a:t>
            </a:r>
          </a:p>
          <a:p>
            <a:r>
              <a:rPr lang="en-US" sz="1900" b="1">
                <a:solidFill>
                  <a:schemeClr val="accent1"/>
                </a:solidFill>
              </a:rPr>
              <a:t>Unemployment insurance laws—</a:t>
            </a:r>
            <a:r>
              <a:rPr lang="en-US" sz="1900"/>
              <a:t>These laws might disqualify an individual for benefits if their employment is terminated based on marijuana or other drug use.</a:t>
            </a:r>
          </a:p>
          <a:p>
            <a:r>
              <a:rPr lang="en-US" sz="1900" b="1">
                <a:solidFill>
                  <a:schemeClr val="accent1"/>
                </a:solidFill>
              </a:rPr>
              <a:t>Workplace safety laws—</a:t>
            </a:r>
            <a:r>
              <a:rPr lang="en-US" sz="1900"/>
              <a:t>These laws generally require employers to provide a safe workplace. </a:t>
            </a:r>
          </a:p>
          <a:p>
            <a:r>
              <a:rPr lang="en-US" sz="1900" b="1">
                <a:solidFill>
                  <a:schemeClr val="accent1"/>
                </a:solidFill>
              </a:rPr>
              <a:t>Privacy laws—</a:t>
            </a:r>
            <a:r>
              <a:rPr lang="en-US" sz="1900"/>
              <a:t>Privacy laws can impact employer drug testing.</a:t>
            </a:r>
          </a:p>
          <a:p>
            <a:r>
              <a:rPr lang="en-US" sz="1900" b="1">
                <a:solidFill>
                  <a:schemeClr val="accent1"/>
                </a:solidFill>
              </a:rPr>
              <a:t>Case law—</a:t>
            </a:r>
            <a:r>
              <a:rPr lang="en-US" sz="1900"/>
              <a:t>Case law may address a wide variety of employment-related issues under legalized marijuana laws.</a:t>
            </a:r>
            <a:endParaRPr lang="en-US"/>
          </a:p>
        </p:txBody>
      </p:sp>
    </p:spTree>
    <p:extLst>
      <p:ext uri="{BB962C8B-B14F-4D97-AF65-F5344CB8AC3E}">
        <p14:creationId xmlns:p14="http://schemas.microsoft.com/office/powerpoint/2010/main" val="3067738827"/>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4245BF-3701-EC14-B746-EFC39A8E6119}"/>
              </a:ext>
            </a:extLst>
          </p:cNvPr>
          <p:cNvSpPr>
            <a:spLocks noGrp="1"/>
          </p:cNvSpPr>
          <p:nvPr>
            <p:ph type="title"/>
          </p:nvPr>
        </p:nvSpPr>
        <p:spPr/>
        <p:txBody>
          <a:bodyPr/>
          <a:lstStyle/>
          <a:p>
            <a:r>
              <a:rPr lang="en-US"/>
              <a:t>Variations of State and Local Laws for Legalized Marijuana and Employment</a:t>
            </a:r>
          </a:p>
        </p:txBody>
      </p:sp>
      <p:sp>
        <p:nvSpPr>
          <p:cNvPr id="3" name="Content Placeholder 2">
            <a:extLst>
              <a:ext uri="{FF2B5EF4-FFF2-40B4-BE49-F238E27FC236}">
                <a16:creationId xmlns:a16="http://schemas.microsoft.com/office/drawing/2014/main" id="{E4A378B3-6B90-7976-B293-90E9108EF876}"/>
              </a:ext>
            </a:extLst>
          </p:cNvPr>
          <p:cNvSpPr>
            <a:spLocks noGrp="1"/>
          </p:cNvSpPr>
          <p:nvPr>
            <p:ph idx="1"/>
          </p:nvPr>
        </p:nvSpPr>
        <p:spPr>
          <a:xfrm>
            <a:off x="677334" y="1861568"/>
            <a:ext cx="8685152" cy="4714268"/>
          </a:xfrm>
        </p:spPr>
        <p:txBody>
          <a:bodyPr/>
          <a:lstStyle/>
          <a:p>
            <a:pPr marL="0" indent="0">
              <a:buNone/>
            </a:pPr>
            <a:r>
              <a:rPr lang="en-US" b="1">
                <a:solidFill>
                  <a:schemeClr val="accent1"/>
                </a:solidFill>
              </a:rPr>
              <a:t>Employer-friendly marijuana laws</a:t>
            </a:r>
            <a:r>
              <a:rPr lang="en-US">
                <a:solidFill>
                  <a:schemeClr val="accent1"/>
                </a:solidFill>
              </a:rPr>
              <a:t>—</a:t>
            </a:r>
            <a:r>
              <a:rPr lang="en-US"/>
              <a:t>Some state marijuana laws specifically allow employers to prohibit all marijuana use, even by employees who are authorized marijuana users. Some of these laws further specify that individuals have no cause of action against employers. Some state marijuana laws are silent or unclear about employment issues, but courts have issued rulings about prohibiting all off-duty use.  </a:t>
            </a:r>
          </a:p>
          <a:p>
            <a:pPr marL="0" indent="0">
              <a:buNone/>
            </a:pPr>
            <a:r>
              <a:rPr lang="en-US" b="1">
                <a:solidFill>
                  <a:schemeClr val="accent1"/>
                </a:solidFill>
              </a:rPr>
              <a:t>Employee-friendly marijuana laws</a:t>
            </a:r>
            <a:r>
              <a:rPr lang="en-US">
                <a:solidFill>
                  <a:schemeClr val="accent1"/>
                </a:solidFill>
              </a:rPr>
              <a:t>—</a:t>
            </a:r>
            <a:r>
              <a:rPr lang="en-US"/>
              <a:t>Some state marijuana laws prohibit employers from taking adverse employment actions against an authorized marijuana user based solely on a positive test for marijuana. These laws usually contain general exceptions for: </a:t>
            </a:r>
          </a:p>
          <a:p>
            <a:r>
              <a:rPr lang="en-US"/>
              <a:t>Safety-sensitive positions</a:t>
            </a:r>
          </a:p>
          <a:p>
            <a:r>
              <a:rPr lang="en-US"/>
              <a:t>Employee impairment</a:t>
            </a:r>
          </a:p>
          <a:p>
            <a:r>
              <a:rPr lang="en-US"/>
              <a:t>Situations where compliance would result in a loss of any monetary- or licensing-related benefit under federal law or regulations</a:t>
            </a:r>
          </a:p>
        </p:txBody>
      </p:sp>
    </p:spTree>
    <p:extLst>
      <p:ext uri="{BB962C8B-B14F-4D97-AF65-F5344CB8AC3E}">
        <p14:creationId xmlns:p14="http://schemas.microsoft.com/office/powerpoint/2010/main" val="529045986"/>
      </p:ext>
    </p:ext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C44E7E-616D-BD21-4588-F67EFAF70D9A}"/>
              </a:ext>
            </a:extLst>
          </p:cNvPr>
          <p:cNvSpPr>
            <a:spLocks noGrp="1"/>
          </p:cNvSpPr>
          <p:nvPr>
            <p:ph type="title"/>
          </p:nvPr>
        </p:nvSpPr>
        <p:spPr/>
        <p:txBody>
          <a:bodyPr/>
          <a:lstStyle/>
          <a:p>
            <a:r>
              <a:rPr lang="en-US"/>
              <a:t>State Drug Testing Laws</a:t>
            </a:r>
          </a:p>
        </p:txBody>
      </p:sp>
      <p:sp>
        <p:nvSpPr>
          <p:cNvPr id="3" name="Content Placeholder 2">
            <a:extLst>
              <a:ext uri="{FF2B5EF4-FFF2-40B4-BE49-F238E27FC236}">
                <a16:creationId xmlns:a16="http://schemas.microsoft.com/office/drawing/2014/main" id="{324F105E-DE17-F3AC-7412-68BA755C2B6E}"/>
              </a:ext>
            </a:extLst>
          </p:cNvPr>
          <p:cNvSpPr>
            <a:spLocks noGrp="1"/>
          </p:cNvSpPr>
          <p:nvPr>
            <p:ph idx="1"/>
          </p:nvPr>
        </p:nvSpPr>
        <p:spPr>
          <a:xfrm>
            <a:off x="677334" y="1399923"/>
            <a:ext cx="8782198" cy="4641440"/>
          </a:xfrm>
        </p:spPr>
        <p:txBody>
          <a:bodyPr/>
          <a:lstStyle/>
          <a:p>
            <a:pPr marL="0" marR="0" indent="0">
              <a:lnSpc>
                <a:spcPct val="107000"/>
              </a:lnSpc>
              <a:buNone/>
            </a:pPr>
            <a:r>
              <a:rPr lang="en-US"/>
              <a:t>Employers should become familiar with any applicable laws that specifically address workplace drug testing. Some states have laws specific to drug testing that require employers to have written policies and certain testing protocols in place before they may even conduct an employee drug test. Other state drug testing-specific laws provide employers with protection against certain claims and lawsuits if they voluntarily comply. </a:t>
            </a:r>
          </a:p>
          <a:p>
            <a:pPr marL="0" marR="0" indent="0">
              <a:lnSpc>
                <a:spcPct val="107000"/>
              </a:lnSpc>
              <a:buNone/>
            </a:pPr>
            <a:r>
              <a:rPr lang="en-US"/>
              <a:t>Common requirements under these laws are for an employer to:</a:t>
            </a:r>
          </a:p>
          <a:p>
            <a:r>
              <a:rPr lang="en-US"/>
              <a:t>Have a written drug-testing policy that includes certain provisions</a:t>
            </a:r>
          </a:p>
          <a:p>
            <a:pPr>
              <a:lnSpc>
                <a:spcPct val="115000"/>
              </a:lnSpc>
            </a:pPr>
            <a:r>
              <a:rPr lang="en-US"/>
              <a:t>Follow certain protocols for collecting and handling test samples </a:t>
            </a:r>
          </a:p>
          <a:p>
            <a:pPr>
              <a:lnSpc>
                <a:spcPct val="115000"/>
              </a:lnSpc>
            </a:pPr>
            <a:r>
              <a:rPr lang="en-US"/>
              <a:t>Use certified testing laboratories </a:t>
            </a:r>
          </a:p>
          <a:p>
            <a:pPr>
              <a:lnSpc>
                <a:spcPct val="115000"/>
              </a:lnSpc>
            </a:pPr>
            <a:r>
              <a:rPr lang="en-US"/>
              <a:t>Perform confirmatory testing on initial positive results</a:t>
            </a:r>
          </a:p>
          <a:p>
            <a:pPr>
              <a:lnSpc>
                <a:spcPct val="115000"/>
              </a:lnSpc>
            </a:pPr>
            <a:r>
              <a:rPr lang="en-US"/>
              <a:t>Allow individuals an opportunity to explain any positive results </a:t>
            </a:r>
          </a:p>
          <a:p>
            <a:pPr lvl="1"/>
            <a:endParaRPr lang="en-US"/>
          </a:p>
          <a:p>
            <a:endParaRPr lang="en-US"/>
          </a:p>
        </p:txBody>
      </p:sp>
    </p:spTree>
    <p:extLst>
      <p:ext uri="{BB962C8B-B14F-4D97-AF65-F5344CB8AC3E}">
        <p14:creationId xmlns:p14="http://schemas.microsoft.com/office/powerpoint/2010/main" val="345814141"/>
      </p:ext>
    </p:extLst>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B48E9B-0C7B-5489-4B46-DFE0ED186970}"/>
              </a:ext>
            </a:extLst>
          </p:cNvPr>
          <p:cNvSpPr>
            <a:spLocks noGrp="1"/>
          </p:cNvSpPr>
          <p:nvPr>
            <p:ph type="title"/>
          </p:nvPr>
        </p:nvSpPr>
        <p:spPr/>
        <p:txBody>
          <a:bodyPr/>
          <a:lstStyle/>
          <a:p>
            <a:r>
              <a:rPr lang="en-US"/>
              <a:t>Lawful Activities Laws</a:t>
            </a:r>
          </a:p>
        </p:txBody>
      </p:sp>
      <p:sp>
        <p:nvSpPr>
          <p:cNvPr id="3" name="Content Placeholder 2">
            <a:extLst>
              <a:ext uri="{FF2B5EF4-FFF2-40B4-BE49-F238E27FC236}">
                <a16:creationId xmlns:a16="http://schemas.microsoft.com/office/drawing/2014/main" id="{008473A7-8223-0BBB-9AF6-0D7A615FB6D3}"/>
              </a:ext>
            </a:extLst>
          </p:cNvPr>
          <p:cNvSpPr>
            <a:spLocks noGrp="1"/>
          </p:cNvSpPr>
          <p:nvPr>
            <p:ph idx="1"/>
          </p:nvPr>
        </p:nvSpPr>
        <p:spPr>
          <a:xfrm>
            <a:off x="677334" y="1278543"/>
            <a:ext cx="8972357" cy="2344422"/>
          </a:xfrm>
        </p:spPr>
        <p:txBody>
          <a:bodyPr>
            <a:normAutofit/>
          </a:bodyPr>
          <a:lstStyle/>
          <a:p>
            <a:pPr marL="0" indent="0">
              <a:buNone/>
            </a:pPr>
            <a:r>
              <a:rPr lang="en-US"/>
              <a:t>Some states have laws that prohibit employers from discriminating against individuals based on their use of lawful products or engagement in lawful activities outside of work. Marijuana use may or may not be considered lawful products under these laws.</a:t>
            </a:r>
          </a:p>
        </p:txBody>
      </p:sp>
    </p:spTree>
    <p:extLst>
      <p:ext uri="{BB962C8B-B14F-4D97-AF65-F5344CB8AC3E}">
        <p14:creationId xmlns:p14="http://schemas.microsoft.com/office/powerpoint/2010/main" val="689817781"/>
      </p:ext>
    </p:extLst>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12ACCE-7870-F319-3D79-D8FF0BF01033}"/>
              </a:ext>
            </a:extLst>
          </p:cNvPr>
          <p:cNvSpPr>
            <a:spLocks noGrp="1"/>
          </p:cNvSpPr>
          <p:nvPr>
            <p:ph type="title"/>
          </p:nvPr>
        </p:nvSpPr>
        <p:spPr/>
        <p:txBody>
          <a:bodyPr/>
          <a:lstStyle/>
          <a:p>
            <a:r>
              <a:rPr lang="en-US"/>
              <a:t>Other Relevant Employment Laws</a:t>
            </a:r>
          </a:p>
        </p:txBody>
      </p:sp>
      <p:sp>
        <p:nvSpPr>
          <p:cNvPr id="3" name="Content Placeholder 2">
            <a:extLst>
              <a:ext uri="{FF2B5EF4-FFF2-40B4-BE49-F238E27FC236}">
                <a16:creationId xmlns:a16="http://schemas.microsoft.com/office/drawing/2014/main" id="{E60C87D2-7F59-2573-F794-6C15EF811E98}"/>
              </a:ext>
            </a:extLst>
          </p:cNvPr>
          <p:cNvSpPr>
            <a:spLocks noGrp="1"/>
          </p:cNvSpPr>
          <p:nvPr>
            <p:ph idx="1"/>
          </p:nvPr>
        </p:nvSpPr>
        <p:spPr>
          <a:xfrm>
            <a:off x="677333" y="1359463"/>
            <a:ext cx="8806531" cy="4681900"/>
          </a:xfrm>
        </p:spPr>
        <p:txBody>
          <a:bodyPr>
            <a:normAutofit lnSpcReduction="10000"/>
          </a:bodyPr>
          <a:lstStyle/>
          <a:p>
            <a:pPr marL="0" indent="0">
              <a:buNone/>
            </a:pPr>
            <a:r>
              <a:rPr lang="en-US">
                <a:solidFill>
                  <a:schemeClr val="tx1"/>
                </a:solidFill>
              </a:rPr>
              <a:t>Other employment laws that employers may need to aware of include:</a:t>
            </a:r>
          </a:p>
          <a:p>
            <a:pPr>
              <a:buFont typeface="Courier New" panose="02070309020205020404" pitchFamily="49" charset="0"/>
              <a:buChar char="o"/>
            </a:pPr>
            <a:r>
              <a:rPr lang="en-US" b="1">
                <a:solidFill>
                  <a:schemeClr val="accent1"/>
                </a:solidFill>
              </a:rPr>
              <a:t>Antidiscrimination laws</a:t>
            </a:r>
            <a:r>
              <a:rPr lang="en-US">
                <a:solidFill>
                  <a:schemeClr val="accent1"/>
                </a:solidFill>
              </a:rPr>
              <a:t>—</a:t>
            </a:r>
            <a:r>
              <a:rPr lang="en-US"/>
              <a:t>Employers in some states with legalized marijuana may face lawsuits and potential liability under state disability laws for taking adverse actions against authorized, off-duty marijuana users. This is because medical marijuana laws usually require an individual to have a debilitating medical condition in order to be an authorized user, and most debilitating conditions will qualify as a disability under state laws that require employers to provide reasonable accommodations.</a:t>
            </a:r>
          </a:p>
          <a:p>
            <a:pPr>
              <a:buFont typeface="Courier New" panose="02070309020205020404" pitchFamily="49" charset="0"/>
              <a:buChar char="o"/>
            </a:pPr>
            <a:r>
              <a:rPr lang="en-US" b="1">
                <a:solidFill>
                  <a:schemeClr val="accent1"/>
                </a:solidFill>
              </a:rPr>
              <a:t>State workers’ compensation laws</a:t>
            </a:r>
            <a:r>
              <a:rPr lang="en-US">
                <a:solidFill>
                  <a:schemeClr val="accent1"/>
                </a:solidFill>
              </a:rPr>
              <a:t>—</a:t>
            </a:r>
            <a:r>
              <a:rPr lang="en-US"/>
              <a:t>Some state workers’ compensation laws prohibit or otherwise address claim denials or other adverse employment actions based solely on positive drug tests unless certain requirements are met. In addition, some states provide premium discounts for employers that establish specific drug-free workplace programs, and some state marijuana laws specify that they do not affect these programs.</a:t>
            </a:r>
          </a:p>
          <a:p>
            <a:pPr>
              <a:buFont typeface="Courier New" panose="02070309020205020404" pitchFamily="49" charset="0"/>
              <a:buChar char="o"/>
            </a:pPr>
            <a:r>
              <a:rPr lang="en-US" b="1">
                <a:solidFill>
                  <a:schemeClr val="accent1"/>
                </a:solidFill>
              </a:rPr>
              <a:t>State unemployment laws</a:t>
            </a:r>
            <a:r>
              <a:rPr lang="en-US">
                <a:solidFill>
                  <a:schemeClr val="accent1"/>
                </a:solidFill>
              </a:rPr>
              <a:t>—</a:t>
            </a:r>
            <a:r>
              <a:rPr lang="en-US"/>
              <a:t>Some state unemployment insurance laws would allow for the denial of benefits if an individual’s employment was terminated due to drug use or misconduct, which may include drug use. </a:t>
            </a:r>
          </a:p>
        </p:txBody>
      </p:sp>
    </p:spTree>
    <p:extLst>
      <p:ext uri="{BB962C8B-B14F-4D97-AF65-F5344CB8AC3E}">
        <p14:creationId xmlns:p14="http://schemas.microsoft.com/office/powerpoint/2010/main" val="399780899"/>
      </p:ext>
    </p:extLst>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1F9964-65F7-6ED6-2BD5-31F357715FF0}"/>
              </a:ext>
            </a:extLst>
          </p:cNvPr>
          <p:cNvSpPr>
            <a:spLocks noGrp="1"/>
          </p:cNvSpPr>
          <p:nvPr>
            <p:ph type="title"/>
          </p:nvPr>
        </p:nvSpPr>
        <p:spPr/>
        <p:txBody>
          <a:bodyPr/>
          <a:lstStyle/>
          <a:p>
            <a:r>
              <a:rPr lang="en-US"/>
              <a:t>Other Relevant Employment Laws (Continued)</a:t>
            </a:r>
          </a:p>
        </p:txBody>
      </p:sp>
      <p:sp>
        <p:nvSpPr>
          <p:cNvPr id="3" name="Content Placeholder 2">
            <a:extLst>
              <a:ext uri="{FF2B5EF4-FFF2-40B4-BE49-F238E27FC236}">
                <a16:creationId xmlns:a16="http://schemas.microsoft.com/office/drawing/2014/main" id="{69E52128-0B75-384B-1495-9C7810953559}"/>
              </a:ext>
            </a:extLst>
          </p:cNvPr>
          <p:cNvSpPr>
            <a:spLocks noGrp="1"/>
          </p:cNvSpPr>
          <p:nvPr>
            <p:ph idx="1"/>
          </p:nvPr>
        </p:nvSpPr>
        <p:spPr>
          <a:xfrm>
            <a:off x="677334" y="1728968"/>
            <a:ext cx="8596668" cy="4706176"/>
          </a:xfrm>
        </p:spPr>
        <p:txBody>
          <a:bodyPr>
            <a:normAutofit/>
          </a:bodyPr>
          <a:lstStyle/>
          <a:p>
            <a:pPr>
              <a:buFont typeface="Courier New" panose="02070309020205020404" pitchFamily="49" charset="0"/>
              <a:buChar char="o"/>
            </a:pPr>
            <a:r>
              <a:rPr lang="en-US" b="1">
                <a:solidFill>
                  <a:schemeClr val="accent1"/>
                </a:solidFill>
              </a:rPr>
              <a:t>Privacy laws—</a:t>
            </a:r>
            <a:r>
              <a:rPr lang="en-US"/>
              <a:t>Some state courts will assess an employer’s testing policy to determine whether it violates an individual’s right to privacy. Specifically, courts may apply a balancing test that weighs an employer’s legitimate interests in regulating the conduct of its employees against the intrusion the employer’s drug test has on an employee or applicant’s reasonable expectation of privacy. When this analysis applies, courts generally consider several factors, such as:</a:t>
            </a:r>
          </a:p>
          <a:p>
            <a:pPr lvl="1">
              <a:buFont typeface="Courier New" panose="02070309020205020404" pitchFamily="49" charset="0"/>
              <a:buChar char="o"/>
            </a:pPr>
            <a:r>
              <a:rPr lang="en-US"/>
              <a:t>The nature of the drug or alcohol test</a:t>
            </a:r>
          </a:p>
          <a:p>
            <a:pPr lvl="1">
              <a:buFont typeface="Courier New" panose="02070309020205020404" pitchFamily="49" charset="0"/>
              <a:buChar char="o"/>
            </a:pPr>
            <a:r>
              <a:rPr lang="en-US"/>
              <a:t>The equipment used for testing</a:t>
            </a:r>
          </a:p>
          <a:p>
            <a:pPr lvl="1">
              <a:buFont typeface="Courier New" panose="02070309020205020404" pitchFamily="49" charset="0"/>
              <a:buChar char="o"/>
            </a:pPr>
            <a:r>
              <a:rPr lang="en-US"/>
              <a:t>The manner in which the test was administered</a:t>
            </a:r>
          </a:p>
          <a:p>
            <a:pPr lvl="1">
              <a:buFont typeface="Courier New" panose="02070309020205020404" pitchFamily="49" charset="0"/>
              <a:buChar char="o"/>
            </a:pPr>
            <a:r>
              <a:rPr lang="en-US"/>
              <a:t>The reliability of the test</a:t>
            </a:r>
          </a:p>
          <a:p>
            <a:pPr>
              <a:buFont typeface="Courier New" panose="02070309020205020404" pitchFamily="49" charset="0"/>
              <a:buChar char="o"/>
            </a:pPr>
            <a:r>
              <a:rPr lang="en-US" b="1">
                <a:solidFill>
                  <a:schemeClr val="accent1"/>
                </a:solidFill>
              </a:rPr>
              <a:t>Case law—</a:t>
            </a:r>
            <a:r>
              <a:rPr lang="en-US"/>
              <a:t>When a state marijuana law and its related employment laws are silent or unclear about an issue related to employment, employers may be able to look to court case decisions for guidance on how to proceed.</a:t>
            </a:r>
          </a:p>
        </p:txBody>
      </p:sp>
    </p:spTree>
    <p:extLst>
      <p:ext uri="{BB962C8B-B14F-4D97-AF65-F5344CB8AC3E}">
        <p14:creationId xmlns:p14="http://schemas.microsoft.com/office/powerpoint/2010/main" val="3902417031"/>
      </p:ext>
    </p:extLst>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A821D8-1A59-4428-F7AD-9F573FCB4575}"/>
              </a:ext>
            </a:extLst>
          </p:cNvPr>
          <p:cNvSpPr>
            <a:spLocks noGrp="1"/>
          </p:cNvSpPr>
          <p:nvPr>
            <p:ph type="title"/>
          </p:nvPr>
        </p:nvSpPr>
        <p:spPr>
          <a:xfrm>
            <a:off x="677334" y="609600"/>
            <a:ext cx="8596668" cy="725586"/>
          </a:xfrm>
        </p:spPr>
        <p:txBody>
          <a:bodyPr/>
          <a:lstStyle/>
          <a:p>
            <a:r>
              <a:rPr lang="en-US"/>
              <a:t>Employer Best Practices</a:t>
            </a:r>
          </a:p>
        </p:txBody>
      </p:sp>
      <p:sp>
        <p:nvSpPr>
          <p:cNvPr id="3" name="Content Placeholder 2">
            <a:extLst>
              <a:ext uri="{FF2B5EF4-FFF2-40B4-BE49-F238E27FC236}">
                <a16:creationId xmlns:a16="http://schemas.microsoft.com/office/drawing/2014/main" id="{D153C345-6FFA-A6FD-7D57-B07A673FC5C4}"/>
              </a:ext>
            </a:extLst>
          </p:cNvPr>
          <p:cNvSpPr>
            <a:spLocks noGrp="1"/>
          </p:cNvSpPr>
          <p:nvPr>
            <p:ph idx="1"/>
          </p:nvPr>
        </p:nvSpPr>
        <p:spPr>
          <a:xfrm>
            <a:off x="677333" y="1335187"/>
            <a:ext cx="9083193" cy="4706176"/>
          </a:xfrm>
        </p:spPr>
        <p:txBody>
          <a:bodyPr>
            <a:normAutofit fontScale="85000" lnSpcReduction="20000"/>
          </a:bodyPr>
          <a:lstStyle/>
          <a:p>
            <a:pPr marL="0" indent="0">
              <a:buNone/>
            </a:pPr>
            <a:r>
              <a:rPr lang="en-US"/>
              <a:t>Best practices for employers that conduct drug testing for marijuana will depend heavily on the applicable state laws, but employers should keep the following practices in mind:</a:t>
            </a:r>
          </a:p>
          <a:p>
            <a:pPr>
              <a:buFont typeface="Courier New" panose="02070309020205020404" pitchFamily="49" charset="0"/>
              <a:buChar char="o"/>
            </a:pPr>
            <a:r>
              <a:rPr lang="en-US" b="1">
                <a:solidFill>
                  <a:schemeClr val="accent1"/>
                </a:solidFill>
              </a:rPr>
              <a:t>Establish a written policy. </a:t>
            </a:r>
            <a:r>
              <a:rPr lang="en-US"/>
              <a:t>All employers should establish a written policy on employee drug use and drug testing, even if there is no applicable law requiring it and even if they choose not to conduct testing. A written plan sets expectations and helps avoid questions about how to handle situations as they occur.</a:t>
            </a:r>
          </a:p>
          <a:p>
            <a:pPr>
              <a:buFont typeface="Courier New" panose="02070309020205020404" pitchFamily="49" charset="0"/>
              <a:buChar char="o"/>
            </a:pPr>
            <a:r>
              <a:rPr lang="en-US" b="1">
                <a:solidFill>
                  <a:schemeClr val="accent1"/>
                </a:solidFill>
              </a:rPr>
              <a:t>Communicate the policy. </a:t>
            </a:r>
            <a:r>
              <a:rPr lang="en-US"/>
              <a:t>Employers should distribute their written drug testing policies to their employees both at hire and at regular intervals, such as annually, during their employment. Employers should also consider posting the written policy in a place where it is easily accessible to employees and applicants.</a:t>
            </a:r>
          </a:p>
          <a:p>
            <a:pPr>
              <a:buFont typeface="Courier New" panose="02070309020205020404" pitchFamily="49" charset="0"/>
              <a:buChar char="o"/>
            </a:pPr>
            <a:r>
              <a:rPr lang="en-US" b="1">
                <a:solidFill>
                  <a:schemeClr val="accent1"/>
                </a:solidFill>
              </a:rPr>
              <a:t>Ensure the policy is applied fairly and consistently</a:t>
            </a:r>
            <a:r>
              <a:rPr lang="en-US">
                <a:solidFill>
                  <a:schemeClr val="accent1"/>
                </a:solidFill>
              </a:rPr>
              <a:t>. </a:t>
            </a:r>
            <a:r>
              <a:rPr lang="en-US"/>
              <a:t>Employers must ensure all workplace policies, including drug testing policies, are applied fairly, consistently and in a manner that does not result in discrimination against any individual or group based on a protected trait, such as race, color, religion, national origin, sex and others.</a:t>
            </a:r>
          </a:p>
          <a:p>
            <a:pPr>
              <a:buFont typeface="Courier New" panose="02070309020205020404" pitchFamily="49" charset="0"/>
              <a:buChar char="o"/>
            </a:pPr>
            <a:r>
              <a:rPr lang="en-US" b="1">
                <a:solidFill>
                  <a:schemeClr val="accent1"/>
                </a:solidFill>
              </a:rPr>
              <a:t>Consider providing accommodations for medical users. </a:t>
            </a:r>
            <a:r>
              <a:rPr lang="en-US"/>
              <a:t>In states where a marijuana law does not explicitly address workplace drug policies and off-duty use, employers should consider either accommodating a disabled employee’s state-authorized, off-duty marijuana use or at least engaging in an interactive process with the employee to determine whether other reasonable accommodations may be suitable. Employers should also keep in mind that some state or local laws may specifically require accommodations for medical marijuana users.</a:t>
            </a:r>
          </a:p>
        </p:txBody>
      </p:sp>
    </p:spTree>
    <p:extLst>
      <p:ext uri="{BB962C8B-B14F-4D97-AF65-F5344CB8AC3E}">
        <p14:creationId xmlns:p14="http://schemas.microsoft.com/office/powerpoint/2010/main" val="1696749914"/>
      </p:ext>
    </p:extLst>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8E0407-F94D-D6DC-104C-86C911DBB262}"/>
              </a:ext>
            </a:extLst>
          </p:cNvPr>
          <p:cNvSpPr>
            <a:spLocks noGrp="1"/>
          </p:cNvSpPr>
          <p:nvPr>
            <p:ph type="title"/>
          </p:nvPr>
        </p:nvSpPr>
        <p:spPr/>
        <p:txBody>
          <a:bodyPr/>
          <a:lstStyle/>
          <a:p>
            <a:r>
              <a:rPr lang="en-US"/>
              <a:t>Employer Best Practices (Continued)</a:t>
            </a:r>
          </a:p>
        </p:txBody>
      </p:sp>
      <p:sp>
        <p:nvSpPr>
          <p:cNvPr id="3" name="Content Placeholder 2">
            <a:extLst>
              <a:ext uri="{FF2B5EF4-FFF2-40B4-BE49-F238E27FC236}">
                <a16:creationId xmlns:a16="http://schemas.microsoft.com/office/drawing/2014/main" id="{AFD8D2DE-37A5-81BD-BD96-C724948FBE6D}"/>
              </a:ext>
            </a:extLst>
          </p:cNvPr>
          <p:cNvSpPr>
            <a:spLocks noGrp="1"/>
          </p:cNvSpPr>
          <p:nvPr>
            <p:ph idx="1"/>
          </p:nvPr>
        </p:nvSpPr>
        <p:spPr>
          <a:xfrm>
            <a:off x="677333" y="1319003"/>
            <a:ext cx="9042399" cy="5064864"/>
          </a:xfrm>
        </p:spPr>
        <p:txBody>
          <a:bodyPr>
            <a:normAutofit fontScale="85000" lnSpcReduction="20000"/>
          </a:bodyPr>
          <a:lstStyle/>
          <a:p>
            <a:pPr>
              <a:buFont typeface="Courier New" panose="02070309020205020404" pitchFamily="49" charset="0"/>
              <a:buChar char="o"/>
            </a:pPr>
            <a:r>
              <a:rPr lang="en-US" b="1">
                <a:solidFill>
                  <a:schemeClr val="accent1"/>
                </a:solidFill>
              </a:rPr>
              <a:t>Use compliant testing protocols</a:t>
            </a:r>
            <a:r>
              <a:rPr lang="en-US">
                <a:solidFill>
                  <a:schemeClr val="accent1"/>
                </a:solidFill>
              </a:rPr>
              <a:t>. </a:t>
            </a:r>
            <a:r>
              <a:rPr lang="en-US"/>
              <a:t>When implementing drug testing protocols, employers should ensure they comply with all applicable state laws regarding drug testing. Even when there is no applicable law for this, employers should always use a reliable, accredited lab to perform drug tests and ensure that the testing process is consistent, fair and accurate. Employers should also ensure they provide a safe, secure and confidential environment for employees when they are undergoing drug testing.</a:t>
            </a:r>
          </a:p>
          <a:p>
            <a:pPr>
              <a:buFont typeface="Courier New" panose="02070309020205020404" pitchFamily="49" charset="0"/>
              <a:buChar char="o"/>
            </a:pPr>
            <a:r>
              <a:rPr lang="en-US" b="1">
                <a:solidFill>
                  <a:schemeClr val="accent1"/>
                </a:solidFill>
              </a:rPr>
              <a:t>Document everything. </a:t>
            </a:r>
            <a:r>
              <a:rPr lang="en-US"/>
              <a:t>For employers that conduct drug testing, it is crucial to make and keep detailed records of all drug testing, including the date of the test, the results and any follow-up actions. Documentation of drug testing allows employers to track the results of each test, ensure all tests are conducted properly, and provide proof that all employees have been tested consistently. Documentation also serves as a reference for employers if any questions or issues arise from the testing process. It helps employers make sure that the drug testing process is being conducted safely and ethically.</a:t>
            </a:r>
          </a:p>
          <a:p>
            <a:pPr>
              <a:buFont typeface="Courier New" panose="02070309020205020404" pitchFamily="49" charset="0"/>
              <a:buChar char="o"/>
            </a:pPr>
            <a:r>
              <a:rPr lang="en-US" b="1">
                <a:solidFill>
                  <a:schemeClr val="accent1"/>
                </a:solidFill>
              </a:rPr>
              <a:t>Train management and staff on signs of impairment</a:t>
            </a:r>
            <a:r>
              <a:rPr lang="en-US">
                <a:solidFill>
                  <a:schemeClr val="accent1"/>
                </a:solidFill>
              </a:rPr>
              <a:t>. </a:t>
            </a:r>
            <a:r>
              <a:rPr lang="en-US"/>
              <a:t>Employers should train all management and staff on how to recognize marijuana impairment and intoxication. This often starts with building an understanding of the effects of marijuana use. Specifically, employers should educate members of their staff and management on the physical and cognitive effects of marijuana use, such as changes in mood and behavior, slowed reaction time, and impaired ability to concentrate and make decisions. Physical effects of marijuana use may also include bloodshot eyes, increased appetite, slowed speech, and changes in coordination and balance.</a:t>
            </a:r>
          </a:p>
          <a:p>
            <a:pPr>
              <a:buFont typeface="Courier New" panose="02070309020205020404" pitchFamily="49" charset="0"/>
              <a:buChar char="o"/>
            </a:pPr>
            <a:r>
              <a:rPr lang="en-US" b="1">
                <a:solidFill>
                  <a:schemeClr val="accent1"/>
                </a:solidFill>
              </a:rPr>
              <a:t>Offer employee assistance programs. </a:t>
            </a:r>
            <a:r>
              <a:rPr lang="en-US"/>
              <a:t>Employers that have concerns about employee drug use should consider providing an employee assistance program (EAP) to help keep their workplaces safe and free of hazards related to drug use. EAPs can provide a range of benefits to marijuana users in particular. These benefits include counseling and support and resources for finding treatment.</a:t>
            </a:r>
          </a:p>
          <a:p>
            <a:pPr>
              <a:buFont typeface="Courier New" panose="02070309020205020404" pitchFamily="49" charset="0"/>
              <a:buChar char="o"/>
            </a:pPr>
            <a:endParaRPr lang="en-US"/>
          </a:p>
        </p:txBody>
      </p:sp>
    </p:spTree>
    <p:extLst>
      <p:ext uri="{BB962C8B-B14F-4D97-AF65-F5344CB8AC3E}">
        <p14:creationId xmlns:p14="http://schemas.microsoft.com/office/powerpoint/2010/main" val="3175583064"/>
      </p:ext>
    </p:extLst>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5B24C2-84EF-61DA-CF0B-524D4C09B057}"/>
              </a:ext>
            </a:extLst>
          </p:cNvPr>
          <p:cNvSpPr>
            <a:spLocks noGrp="1"/>
          </p:cNvSpPr>
          <p:nvPr>
            <p:ph type="title"/>
          </p:nvPr>
        </p:nvSpPr>
        <p:spPr/>
        <p:txBody>
          <a:bodyPr/>
          <a:lstStyle/>
          <a:p>
            <a:r>
              <a:rPr lang="en-US"/>
              <a:t>Employer Takeaways</a:t>
            </a:r>
          </a:p>
        </p:txBody>
      </p:sp>
      <p:sp>
        <p:nvSpPr>
          <p:cNvPr id="3" name="Content Placeholder 2">
            <a:extLst>
              <a:ext uri="{FF2B5EF4-FFF2-40B4-BE49-F238E27FC236}">
                <a16:creationId xmlns:a16="http://schemas.microsoft.com/office/drawing/2014/main" id="{EC32126C-E864-0D9E-87A7-0059BA15BEE3}"/>
              </a:ext>
            </a:extLst>
          </p:cNvPr>
          <p:cNvSpPr>
            <a:spLocks noGrp="1"/>
          </p:cNvSpPr>
          <p:nvPr>
            <p:ph idx="1"/>
          </p:nvPr>
        </p:nvSpPr>
        <p:spPr>
          <a:xfrm>
            <a:off x="677334" y="1312333"/>
            <a:ext cx="8678333" cy="4729029"/>
          </a:xfrm>
        </p:spPr>
        <p:txBody>
          <a:bodyPr/>
          <a:lstStyle/>
          <a:p>
            <a:r>
              <a:rPr lang="en-US"/>
              <a:t>Legalized marijuana is an active and often rapidly evolving area of law. Because of this, employers often have difficulty navigating all applicable laws and establishing compliant workplace policies and practices. </a:t>
            </a:r>
          </a:p>
          <a:p>
            <a:r>
              <a:rPr lang="en-US"/>
              <a:t>Establishing best practices for conducting marijuana drug testing that comply with all relevant state and local laws can help employers protect themselves from costly lawsuits and keep their workforce healthy and safe. </a:t>
            </a:r>
          </a:p>
        </p:txBody>
      </p:sp>
    </p:spTree>
    <p:extLst>
      <p:ext uri="{BB962C8B-B14F-4D97-AF65-F5344CB8AC3E}">
        <p14:creationId xmlns:p14="http://schemas.microsoft.com/office/powerpoint/2010/main" val="2700768898"/>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CA4351-EE59-A39D-957F-BE02DD99A0AE}"/>
              </a:ext>
            </a:extLst>
          </p:cNvPr>
          <p:cNvSpPr>
            <a:spLocks noGrp="1"/>
          </p:cNvSpPr>
          <p:nvPr>
            <p:ph type="title"/>
          </p:nvPr>
        </p:nvSpPr>
        <p:spPr/>
        <p:txBody>
          <a:bodyPr/>
          <a:lstStyle/>
          <a:p>
            <a:r>
              <a:rPr lang="en-US"/>
              <a:t>Purpose of Presentation</a:t>
            </a:r>
          </a:p>
        </p:txBody>
      </p:sp>
      <p:sp>
        <p:nvSpPr>
          <p:cNvPr id="6" name="TextBox 5">
            <a:extLst>
              <a:ext uri="{FF2B5EF4-FFF2-40B4-BE49-F238E27FC236}">
                <a16:creationId xmlns:a16="http://schemas.microsoft.com/office/drawing/2014/main" id="{D296C69E-A377-4422-CE55-6949644A4587}"/>
              </a:ext>
            </a:extLst>
          </p:cNvPr>
          <p:cNvSpPr txBox="1"/>
          <p:nvPr/>
        </p:nvSpPr>
        <p:spPr>
          <a:xfrm>
            <a:off x="472785" y="1367504"/>
            <a:ext cx="9114559" cy="3929281"/>
          </a:xfrm>
          <a:prstGeom prst="rect">
            <a:avLst/>
          </a:prstGeom>
          <a:noFill/>
        </p:spPr>
        <p:txBody>
          <a:bodyPr wrap="square">
            <a:spAutoFit/>
          </a:bodyPr>
          <a:lstStyle/>
          <a:p>
            <a:pPr marL="0" indent="0">
              <a:spcBef>
                <a:spcPts val="1000"/>
              </a:spcBef>
              <a:buNone/>
            </a:pPr>
            <a:r>
              <a:rPr lang="en-US"/>
              <a:t>Legalized marijuana presents unique challenges for employers. All marijuana is illegal under federal law; however, most states have enacted laws that allow certain uses of marijuana. This area of law is active and rapidly changing, making it difficult for employers to know whether they may take adverse employment actions against employees based solely on certain factors involving legalized marijuana.</a:t>
            </a:r>
          </a:p>
          <a:p>
            <a:pPr marL="0" indent="0">
              <a:spcBef>
                <a:spcPts val="1000"/>
              </a:spcBef>
              <a:buNone/>
            </a:pPr>
            <a:r>
              <a:rPr lang="en-US"/>
              <a:t>This presentation is designed to: </a:t>
            </a:r>
          </a:p>
          <a:p>
            <a:pPr marL="285750" indent="-285750">
              <a:spcBef>
                <a:spcPts val="1000"/>
              </a:spcBef>
              <a:buFont typeface="Arial" panose="020B0604020202020204" pitchFamily="34" charset="0"/>
              <a:buChar char="•"/>
            </a:pPr>
            <a:r>
              <a:rPr lang="en-US"/>
              <a:t>Educate employers on current laws and requirements for establishing workplace policies for employee marijuana use and drug testing</a:t>
            </a:r>
          </a:p>
          <a:p>
            <a:pPr marL="285750" indent="-285750">
              <a:spcBef>
                <a:spcPts val="1000"/>
              </a:spcBef>
              <a:buFont typeface="Arial" panose="020B0604020202020204" pitchFamily="34" charset="0"/>
              <a:buChar char="•"/>
            </a:pPr>
            <a:r>
              <a:rPr lang="en-US"/>
              <a:t>Prepare employers on how to mitigate risks and establish best practices for navigating the legal status of marijuana in the workplace</a:t>
            </a:r>
          </a:p>
          <a:p>
            <a:pPr marL="285750" indent="-285750">
              <a:spcBef>
                <a:spcPts val="1000"/>
              </a:spcBef>
              <a:buFont typeface="Arial" panose="020B0604020202020204" pitchFamily="34" charset="0"/>
              <a:buChar char="•"/>
            </a:pPr>
            <a:r>
              <a:rPr lang="en-US"/>
              <a:t>Help employers develop strategies for establishing workplace drug-testing policies that comply with applicable restrictions</a:t>
            </a:r>
          </a:p>
        </p:txBody>
      </p:sp>
    </p:spTree>
    <p:extLst>
      <p:ext uri="{BB962C8B-B14F-4D97-AF65-F5344CB8AC3E}">
        <p14:creationId xmlns:p14="http://schemas.microsoft.com/office/powerpoint/2010/main" val="423218764"/>
      </p:ext>
    </p:extLst>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897C02-1507-FCCE-D450-601DF13ACDCA}"/>
              </a:ext>
            </a:extLst>
          </p:cNvPr>
          <p:cNvSpPr>
            <a:spLocks noGrp="1"/>
          </p:cNvSpPr>
          <p:nvPr>
            <p:ph type="title"/>
          </p:nvPr>
        </p:nvSpPr>
        <p:spPr/>
        <p:txBody>
          <a:bodyPr/>
          <a:lstStyle/>
          <a:p>
            <a:r>
              <a:rPr lang="en-US"/>
              <a:t>Legalized Marijuana and Employment Resources</a:t>
            </a:r>
          </a:p>
        </p:txBody>
      </p:sp>
      <p:sp>
        <p:nvSpPr>
          <p:cNvPr id="3" name="Content Placeholder 2">
            <a:extLst>
              <a:ext uri="{FF2B5EF4-FFF2-40B4-BE49-F238E27FC236}">
                <a16:creationId xmlns:a16="http://schemas.microsoft.com/office/drawing/2014/main" id="{45A874F2-E372-9F7B-B235-42985BA89095}"/>
              </a:ext>
            </a:extLst>
          </p:cNvPr>
          <p:cNvSpPr>
            <a:spLocks noGrp="1"/>
          </p:cNvSpPr>
          <p:nvPr>
            <p:ph idx="1"/>
          </p:nvPr>
        </p:nvSpPr>
        <p:spPr/>
        <p:txBody>
          <a:bodyPr/>
          <a:lstStyle/>
          <a:p>
            <a:pPr marL="0" indent="0">
              <a:buNone/>
            </a:pPr>
            <a:r>
              <a:rPr lang="en-US"/>
              <a:t>For legalized marijuana and employment resources, employers should review the following:</a:t>
            </a:r>
          </a:p>
          <a:p>
            <a:pPr marL="0" indent="0">
              <a:buNone/>
            </a:pPr>
            <a:r>
              <a:rPr lang="en-US"/>
              <a:t>[Insert text]</a:t>
            </a:r>
          </a:p>
          <a:p>
            <a:pPr marL="0" indent="0">
              <a:buNone/>
            </a:pPr>
            <a:r>
              <a:rPr lang="en-US"/>
              <a:t>[Insert text]</a:t>
            </a:r>
          </a:p>
          <a:p>
            <a:pPr marL="0" indent="0">
              <a:buNone/>
            </a:pPr>
            <a:r>
              <a:rPr lang="en-US"/>
              <a:t>Here at ToughComp, some of the best legalized marijuana and employment resources we recommend include:</a:t>
            </a:r>
          </a:p>
          <a:p>
            <a:pPr marL="0" indent="0">
              <a:buNone/>
            </a:pPr>
            <a:r>
              <a:rPr lang="en-US"/>
              <a:t>[Insert text]</a:t>
            </a:r>
          </a:p>
          <a:p>
            <a:pPr marL="0" indent="0">
              <a:buNone/>
            </a:pPr>
            <a:r>
              <a:rPr lang="en-US"/>
              <a:t>[Insert text]</a:t>
            </a:r>
          </a:p>
          <a:p>
            <a:pPr marL="0" indent="0">
              <a:buNone/>
            </a:pPr>
            <a:r>
              <a:rPr lang="en-US"/>
              <a:t>For additional legalized marijuana resources not listed, contact ToughComp—we’re here to help.</a:t>
            </a:r>
          </a:p>
        </p:txBody>
      </p:sp>
    </p:spTree>
    <p:extLst>
      <p:ext uri="{BB962C8B-B14F-4D97-AF65-F5344CB8AC3E}">
        <p14:creationId xmlns:p14="http://schemas.microsoft.com/office/powerpoint/2010/main" val="1063202294"/>
      </p:ext>
    </p:extLst>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B26345-F50F-0F6C-CB19-DF0EF361EA89}"/>
              </a:ext>
            </a:extLst>
          </p:cNvPr>
          <p:cNvSpPr>
            <a:spLocks noGrp="1"/>
          </p:cNvSpPr>
          <p:nvPr>
            <p:ph type="title"/>
          </p:nvPr>
        </p:nvSpPr>
        <p:spPr/>
        <p:txBody>
          <a:bodyPr/>
          <a:lstStyle/>
          <a:p>
            <a:r>
              <a:rPr lang="en-US"/>
              <a:t>Contact Information</a:t>
            </a:r>
          </a:p>
        </p:txBody>
      </p:sp>
      <p:sp>
        <p:nvSpPr>
          <p:cNvPr id="3" name="Content Placeholder 2">
            <a:extLst>
              <a:ext uri="{FF2B5EF4-FFF2-40B4-BE49-F238E27FC236}">
                <a16:creationId xmlns:a16="http://schemas.microsoft.com/office/drawing/2014/main" id="{40655180-A468-387B-ACB2-D455F445B0B2}"/>
              </a:ext>
            </a:extLst>
          </p:cNvPr>
          <p:cNvSpPr>
            <a:spLocks noGrp="1"/>
          </p:cNvSpPr>
          <p:nvPr>
            <p:ph idx="1"/>
          </p:nvPr>
        </p:nvSpPr>
        <p:spPr>
          <a:xfrm>
            <a:off x="677334" y="1447801"/>
            <a:ext cx="8596668" cy="4593562"/>
          </a:xfrm>
        </p:spPr>
        <p:txBody>
          <a:bodyPr/>
          <a:lstStyle/>
          <a:p>
            <a:pPr marL="0" indent="0">
              <a:buNone/>
            </a:pPr>
            <a:r>
              <a:rPr lang="en-US"/>
              <a:t>For further information regarding legalized marijuana and employment and other workplace topics, please contact ToughComp.</a:t>
            </a:r>
          </a:p>
          <a:p>
            <a:pPr marL="0" indent="0">
              <a:buNone/>
            </a:pPr>
            <a:endParaRPr lang="en-US"/>
          </a:p>
          <a:p>
            <a:pPr marL="0" indent="0">
              <a:buNone/>
            </a:pPr>
            <a:r>
              <a:rPr lang="en-US"/>
              <a:t>Our best contact information is:</a:t>
            </a:r>
          </a:p>
          <a:p>
            <a:pPr marL="0" indent="0">
              <a:buNone/>
            </a:pPr>
            <a:endParaRPr lang="en-US"/>
          </a:p>
          <a:p>
            <a:pPr marL="0" indent="0">
              <a:buNone/>
            </a:pPr>
            <a:r>
              <a:rPr lang="en-US"/>
              <a:t> </a:t>
            </a:r>
          </a:p>
          <a:p>
            <a:pPr marL="0" indent="0">
              <a:buNone/>
            </a:pPr>
            <a:r>
              <a:rPr lang="en-US"/>
              <a:t>212.390.8772</a:t>
            </a:r>
          </a:p>
          <a:p>
            <a:pPr marL="0" indent="0">
              <a:buNone/>
            </a:pPr>
            <a:r>
              <a:rPr lang="en-US"/>
              <a:t>info@toughcomp.com</a:t>
            </a:r>
          </a:p>
        </p:txBody>
      </p:sp>
    </p:spTree>
    <p:extLst>
      <p:ext uri="{BB962C8B-B14F-4D97-AF65-F5344CB8AC3E}">
        <p14:creationId xmlns:p14="http://schemas.microsoft.com/office/powerpoint/2010/main" val="770216332"/>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A72E91-C713-492E-9D9B-95DC765A6C40}"/>
              </a:ext>
            </a:extLst>
          </p:cNvPr>
          <p:cNvSpPr>
            <a:spLocks noGrp="1"/>
          </p:cNvSpPr>
          <p:nvPr>
            <p:ph type="title"/>
          </p:nvPr>
        </p:nvSpPr>
        <p:spPr>
          <a:xfrm>
            <a:off x="677334" y="609600"/>
            <a:ext cx="8596668" cy="948744"/>
          </a:xfrm>
        </p:spPr>
        <p:txBody>
          <a:bodyPr/>
          <a:lstStyle/>
          <a:p>
            <a:r>
              <a:rPr lang="en-US"/>
              <a:t>Topics</a:t>
            </a:r>
          </a:p>
        </p:txBody>
      </p:sp>
      <p:sp>
        <p:nvSpPr>
          <p:cNvPr id="3" name="Content Placeholder 2">
            <a:extLst>
              <a:ext uri="{FF2B5EF4-FFF2-40B4-BE49-F238E27FC236}">
                <a16:creationId xmlns:a16="http://schemas.microsoft.com/office/drawing/2014/main" id="{FDC80306-E756-7BF8-C665-CA44BC4D5D89}"/>
              </a:ext>
            </a:extLst>
          </p:cNvPr>
          <p:cNvSpPr>
            <a:spLocks noGrp="1"/>
          </p:cNvSpPr>
          <p:nvPr>
            <p:ph sz="half" idx="1"/>
          </p:nvPr>
        </p:nvSpPr>
        <p:spPr>
          <a:xfrm>
            <a:off x="677334" y="1722707"/>
            <a:ext cx="4184035" cy="3880772"/>
          </a:xfrm>
        </p:spPr>
        <p:txBody>
          <a:bodyPr>
            <a:normAutofit fontScale="92500" lnSpcReduction="10000"/>
          </a:bodyPr>
          <a:lstStyle/>
          <a:p>
            <a:r>
              <a:rPr lang="en-US"/>
              <a:t>Unique Challenges of Employment and Marijuana Use</a:t>
            </a:r>
          </a:p>
          <a:p>
            <a:r>
              <a:rPr lang="en-US"/>
              <a:t>Navigating the Legal Status of Marijuana Under Federal Law</a:t>
            </a:r>
          </a:p>
          <a:p>
            <a:r>
              <a:rPr lang="en-US"/>
              <a:t>Navigating the Legal Status of Marijuana Under State Law</a:t>
            </a:r>
          </a:p>
          <a:p>
            <a:r>
              <a:rPr lang="en-US"/>
              <a:t>State Laws for Legalized Marijuana and Related Employment Laws</a:t>
            </a:r>
          </a:p>
          <a:p>
            <a:r>
              <a:rPr lang="en-US"/>
              <a:t>Variations of State and Local Laws for Legalized Marijuana and Employment</a:t>
            </a:r>
          </a:p>
          <a:p>
            <a:r>
              <a:rPr lang="en-US"/>
              <a:t>State Drug Testing Laws</a:t>
            </a:r>
          </a:p>
          <a:p>
            <a:r>
              <a:rPr lang="en-US"/>
              <a:t>Lawful Activities Laws</a:t>
            </a:r>
          </a:p>
        </p:txBody>
      </p:sp>
      <p:sp>
        <p:nvSpPr>
          <p:cNvPr id="4" name="Content Placeholder 3">
            <a:extLst>
              <a:ext uri="{FF2B5EF4-FFF2-40B4-BE49-F238E27FC236}">
                <a16:creationId xmlns:a16="http://schemas.microsoft.com/office/drawing/2014/main" id="{29E534AB-F583-FC71-6CBD-0E3B9DF827CE}"/>
              </a:ext>
            </a:extLst>
          </p:cNvPr>
          <p:cNvSpPr>
            <a:spLocks noGrp="1"/>
          </p:cNvSpPr>
          <p:nvPr>
            <p:ph sz="half" idx="2"/>
          </p:nvPr>
        </p:nvSpPr>
        <p:spPr>
          <a:xfrm>
            <a:off x="5089968" y="1722707"/>
            <a:ext cx="4184034" cy="3880773"/>
          </a:xfrm>
        </p:spPr>
        <p:txBody>
          <a:bodyPr>
            <a:normAutofit fontScale="92500" lnSpcReduction="10000"/>
          </a:bodyPr>
          <a:lstStyle/>
          <a:p>
            <a:r>
              <a:rPr lang="en-US"/>
              <a:t>Other Relevant Employment Laws</a:t>
            </a:r>
          </a:p>
          <a:p>
            <a:r>
              <a:rPr lang="en-US"/>
              <a:t>Best Practices</a:t>
            </a:r>
          </a:p>
          <a:p>
            <a:r>
              <a:rPr lang="en-US"/>
              <a:t>Employer Takeaways</a:t>
            </a:r>
          </a:p>
          <a:p>
            <a:r>
              <a:rPr lang="en-US"/>
              <a:t>Resources</a:t>
            </a:r>
          </a:p>
          <a:p>
            <a:r>
              <a:rPr lang="en-US"/>
              <a:t>Contact Information</a:t>
            </a:r>
          </a:p>
        </p:txBody>
      </p:sp>
    </p:spTree>
    <p:extLst>
      <p:ext uri="{BB962C8B-B14F-4D97-AF65-F5344CB8AC3E}">
        <p14:creationId xmlns:p14="http://schemas.microsoft.com/office/powerpoint/2010/main" val="360061276"/>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794512-0F44-2F12-64CA-9FD3428BFA0D}"/>
              </a:ext>
            </a:extLst>
          </p:cNvPr>
          <p:cNvSpPr>
            <a:spLocks noGrp="1"/>
          </p:cNvSpPr>
          <p:nvPr>
            <p:ph type="title"/>
          </p:nvPr>
        </p:nvSpPr>
        <p:spPr/>
        <p:txBody>
          <a:bodyPr/>
          <a:lstStyle/>
          <a:p>
            <a:r>
              <a:rPr lang="en-US"/>
              <a:t>Introduction</a:t>
            </a:r>
          </a:p>
        </p:txBody>
      </p:sp>
      <p:sp>
        <p:nvSpPr>
          <p:cNvPr id="3" name="Content Placeholder 2">
            <a:extLst>
              <a:ext uri="{FF2B5EF4-FFF2-40B4-BE49-F238E27FC236}">
                <a16:creationId xmlns:a16="http://schemas.microsoft.com/office/drawing/2014/main" id="{25386CF5-04BF-2DF9-98D5-7DA0957AC4C3}"/>
              </a:ext>
            </a:extLst>
          </p:cNvPr>
          <p:cNvSpPr>
            <a:spLocks noGrp="1"/>
          </p:cNvSpPr>
          <p:nvPr>
            <p:ph idx="1"/>
          </p:nvPr>
        </p:nvSpPr>
        <p:spPr>
          <a:xfrm>
            <a:off x="677334" y="1432291"/>
            <a:ext cx="8923866" cy="4609072"/>
          </a:xfrm>
        </p:spPr>
        <p:txBody>
          <a:bodyPr>
            <a:normAutofit/>
          </a:bodyPr>
          <a:lstStyle/>
          <a:p>
            <a:r>
              <a:rPr lang="en-US"/>
              <a:t>While all marijuana use remains illegal under federal law, most states have enacted laws that allow certain uses of marijuana. These laws either directly restrict employers or implicate provisions of other laws that may restrict employers. </a:t>
            </a:r>
          </a:p>
          <a:p>
            <a:r>
              <a:rPr lang="en-US"/>
              <a:t>Most state legalized marijuana laws don’t restrict an employer’s rights to:</a:t>
            </a:r>
          </a:p>
          <a:p>
            <a:pPr lvl="1"/>
            <a:r>
              <a:rPr lang="en-US"/>
              <a:t>Administer drug tests (though some states do restrict testing for marijuana)</a:t>
            </a:r>
          </a:p>
          <a:p>
            <a:pPr lvl="1"/>
            <a:r>
              <a:rPr lang="en-US"/>
              <a:t>Prohibit employees from using or being under the influence of marijuana at work or during work hours</a:t>
            </a:r>
          </a:p>
          <a:p>
            <a:r>
              <a:rPr lang="en-US"/>
              <a:t>It’s important for employers to be aware of the challenges and complexities of testing individuals for marijuana and become familiar with all applicable laws before implementing or enforcing any drug testing or other workplace policies regarding employee marijuana use.</a:t>
            </a:r>
          </a:p>
        </p:txBody>
      </p:sp>
    </p:spTree>
    <p:extLst>
      <p:ext uri="{BB962C8B-B14F-4D97-AF65-F5344CB8AC3E}">
        <p14:creationId xmlns:p14="http://schemas.microsoft.com/office/powerpoint/2010/main" val="2678588520"/>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A575F7-2D9E-8FD3-769D-14E68DD3EA2F}"/>
              </a:ext>
            </a:extLst>
          </p:cNvPr>
          <p:cNvSpPr>
            <a:spLocks noGrp="1"/>
          </p:cNvSpPr>
          <p:nvPr>
            <p:ph type="title"/>
          </p:nvPr>
        </p:nvSpPr>
        <p:spPr/>
        <p:txBody>
          <a:bodyPr/>
          <a:lstStyle/>
          <a:p>
            <a:r>
              <a:rPr lang="en-US"/>
              <a:t>Unique Challenges of Employment and Marijuana Use</a:t>
            </a:r>
          </a:p>
        </p:txBody>
      </p:sp>
      <p:sp>
        <p:nvSpPr>
          <p:cNvPr id="3" name="Content Placeholder 2">
            <a:extLst>
              <a:ext uri="{FF2B5EF4-FFF2-40B4-BE49-F238E27FC236}">
                <a16:creationId xmlns:a16="http://schemas.microsoft.com/office/drawing/2014/main" id="{B3B3C06D-1A26-7F50-C473-26F638BD87CF}"/>
              </a:ext>
            </a:extLst>
          </p:cNvPr>
          <p:cNvSpPr>
            <a:spLocks noGrp="1"/>
          </p:cNvSpPr>
          <p:nvPr>
            <p:ph sz="half" idx="1"/>
          </p:nvPr>
        </p:nvSpPr>
        <p:spPr>
          <a:xfrm>
            <a:off x="677332" y="1823786"/>
            <a:ext cx="8981823" cy="4552426"/>
          </a:xfrm>
        </p:spPr>
        <p:txBody>
          <a:bodyPr>
            <a:normAutofit fontScale="92500" lnSpcReduction="20000"/>
          </a:bodyPr>
          <a:lstStyle/>
          <a:p>
            <a:pPr marL="0" indent="0">
              <a:buNone/>
            </a:pPr>
            <a:r>
              <a:rPr lang="en-US">
                <a:ea typeface="Calibri" panose="020F0502020204030204" pitchFamily="34" charset="0"/>
                <a:cs typeface="Times New Roman" panose="02020603050405020304" pitchFamily="18" charset="0"/>
              </a:rPr>
              <a:t>Marijuana use presents employers with unique challenges. These challenges may include:</a:t>
            </a:r>
            <a:endParaRPr lang="en-US" sz="1800">
              <a:effectLst/>
              <a:ea typeface="Calibri" panose="020F0502020204030204" pitchFamily="34" charset="0"/>
              <a:cs typeface="Times New Roman" panose="02020603050405020304" pitchFamily="18" charset="0"/>
            </a:endParaRPr>
          </a:p>
          <a:p>
            <a:r>
              <a:rPr lang="en-US" sz="1800" b="1">
                <a:solidFill>
                  <a:schemeClr val="accent1"/>
                </a:solidFill>
                <a:effectLst/>
                <a:ea typeface="Calibri" panose="020F0502020204030204" pitchFamily="34" charset="0"/>
                <a:cs typeface="Times New Roman" panose="02020603050405020304" pitchFamily="18" charset="0"/>
              </a:rPr>
              <a:t>Safety and health concerns—</a:t>
            </a:r>
            <a:r>
              <a:rPr lang="en-US" sz="1800">
                <a:effectLst/>
                <a:ea typeface="Calibri" panose="020F0502020204030204" pitchFamily="34" charset="0"/>
                <a:cs typeface="Times New Roman" panose="02020603050405020304" pitchFamily="18" charset="0"/>
              </a:rPr>
              <a:t>Marijuana use in the workplace can be a serious safety and health concern. </a:t>
            </a:r>
            <a:r>
              <a:rPr lang="en-US">
                <a:ea typeface="Calibri" panose="020F0502020204030204" pitchFamily="34" charset="0"/>
                <a:cs typeface="Times New Roman" panose="02020603050405020304" pitchFamily="18" charset="0"/>
              </a:rPr>
              <a:t>I</a:t>
            </a:r>
            <a:r>
              <a:rPr lang="en-US" sz="1800">
                <a:effectLst/>
                <a:ea typeface="Calibri" panose="020F0502020204030204" pitchFamily="34" charset="0"/>
                <a:cs typeface="Times New Roman" panose="02020603050405020304" pitchFamily="18" charset="0"/>
              </a:rPr>
              <a:t>t can impair a user’s judgment and motor skills, leading to poor decision-making and unsafe work practices. This impairment can be especially risky in jobs that involve precision or require workers to make decisions that could have a major impact on an employer’s business</a:t>
            </a:r>
            <a:r>
              <a:rPr lang="en-US"/>
              <a:t>. </a:t>
            </a:r>
          </a:p>
          <a:p>
            <a:r>
              <a:rPr lang="en-US" sz="1800" b="1">
                <a:solidFill>
                  <a:schemeClr val="accent1"/>
                </a:solidFill>
                <a:effectLst/>
                <a:ea typeface="Calibri" panose="020F0502020204030204" pitchFamily="34" charset="0"/>
                <a:cs typeface="Times New Roman" panose="02020603050405020304" pitchFamily="18" charset="0"/>
              </a:rPr>
              <a:t>Use outside of the workplace and work hours—</a:t>
            </a:r>
            <a:r>
              <a:rPr lang="en-US" sz="1800">
                <a:effectLst/>
                <a:ea typeface="Calibri" panose="020F0502020204030204" pitchFamily="34" charset="0"/>
                <a:cs typeface="Times New Roman" panose="02020603050405020304" pitchFamily="18" charset="0"/>
              </a:rPr>
              <a:t>Marijuana use that only occurs outside the workplace and during nonworking hours can be equally complicated and vexing for employers. </a:t>
            </a:r>
          </a:p>
          <a:p>
            <a:r>
              <a:rPr lang="en-US" b="1">
                <a:solidFill>
                  <a:schemeClr val="accent1"/>
                </a:solidFill>
                <a:ea typeface="Calibri" panose="020F0502020204030204" pitchFamily="34" charset="0"/>
                <a:cs typeface="Times New Roman" panose="02020603050405020304" pitchFamily="18" charset="0"/>
              </a:rPr>
              <a:t>Testing issues—</a:t>
            </a:r>
            <a:r>
              <a:rPr lang="en-US">
                <a:ea typeface="Calibri" panose="020F0502020204030204" pitchFamily="34" charset="0"/>
                <a:cs typeface="Times New Roman" panose="02020603050405020304" pitchFamily="18" charset="0"/>
              </a:rPr>
              <a:t>Marijuana presents significant testing issues for the following reasons: </a:t>
            </a:r>
          </a:p>
          <a:p>
            <a:pPr lvl="1"/>
            <a:r>
              <a:rPr lang="en-US">
                <a:ea typeface="Calibri" panose="020F0502020204030204" pitchFamily="34" charset="0"/>
                <a:cs typeface="Times New Roman" panose="02020603050405020304" pitchFamily="18" charset="0"/>
              </a:rPr>
              <a:t>Marijuana has a slow metabolic rate in the human body, which makes it detectable long after an individual uses it. Because of this, there is no reliable test to determine whether an employee is under the influence of or impaired by marijuana at any given time.</a:t>
            </a:r>
          </a:p>
          <a:p>
            <a:pPr lvl="1"/>
            <a:r>
              <a:rPr lang="en-US">
                <a:ea typeface="Calibri" panose="020F0502020204030204" pitchFamily="34" charset="0"/>
                <a:cs typeface="Times New Roman" panose="02020603050405020304" pitchFamily="18" charset="0"/>
              </a:rPr>
              <a:t>Most legalized marijuana laws require an individual to have a debilitating medical condition to obtain state authorization to use medical marijuana.</a:t>
            </a:r>
          </a:p>
          <a:p>
            <a:pPr lvl="1"/>
            <a:r>
              <a:rPr lang="en-US">
                <a:ea typeface="Calibri" panose="020F0502020204030204" pitchFamily="34" charset="0"/>
                <a:cs typeface="Times New Roman" panose="02020603050405020304" pitchFamily="18" charset="0"/>
              </a:rPr>
              <a:t>Any debilitating medical condition is likely to qualify as a disability under most state disability laws for which reasonable accommodations may be required.</a:t>
            </a:r>
            <a:endParaRPr lang="en-US">
              <a:effectLst/>
              <a:ea typeface="Calibri" panose="020F0502020204030204" pitchFamily="34" charset="0"/>
              <a:cs typeface="Times New Roman" panose="02020603050405020304" pitchFamily="18" charset="0"/>
            </a:endParaRPr>
          </a:p>
          <a:p>
            <a:endParaRPr lang="en-US"/>
          </a:p>
          <a:p>
            <a:pPr marL="0" indent="0">
              <a:buNone/>
            </a:pPr>
            <a:endParaRPr lang="en-US"/>
          </a:p>
        </p:txBody>
      </p:sp>
    </p:spTree>
    <p:extLst>
      <p:ext uri="{BB962C8B-B14F-4D97-AF65-F5344CB8AC3E}">
        <p14:creationId xmlns:p14="http://schemas.microsoft.com/office/powerpoint/2010/main" val="3573813875"/>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F49853-B082-23CB-4710-C7C58CB9FE45}"/>
              </a:ext>
            </a:extLst>
          </p:cNvPr>
          <p:cNvSpPr>
            <a:spLocks noGrp="1"/>
          </p:cNvSpPr>
          <p:nvPr>
            <p:ph type="title"/>
          </p:nvPr>
        </p:nvSpPr>
        <p:spPr/>
        <p:txBody>
          <a:bodyPr/>
          <a:lstStyle/>
          <a:p>
            <a:r>
              <a:rPr lang="en-US"/>
              <a:t>Navigating the Legal Status of Marijuana Under Federal Law</a:t>
            </a:r>
          </a:p>
        </p:txBody>
      </p:sp>
      <p:sp>
        <p:nvSpPr>
          <p:cNvPr id="3" name="Content Placeholder 2">
            <a:extLst>
              <a:ext uri="{FF2B5EF4-FFF2-40B4-BE49-F238E27FC236}">
                <a16:creationId xmlns:a16="http://schemas.microsoft.com/office/drawing/2014/main" id="{619FB742-6F5C-245C-20B2-BDB7F861C1CC}"/>
              </a:ext>
            </a:extLst>
          </p:cNvPr>
          <p:cNvSpPr>
            <a:spLocks noGrp="1"/>
          </p:cNvSpPr>
          <p:nvPr>
            <p:ph idx="1"/>
          </p:nvPr>
        </p:nvSpPr>
        <p:spPr>
          <a:xfrm>
            <a:off x="677334" y="1821284"/>
            <a:ext cx="8596668" cy="4600980"/>
          </a:xfrm>
        </p:spPr>
        <p:txBody>
          <a:bodyPr>
            <a:normAutofit fontScale="92500" lnSpcReduction="10000"/>
          </a:bodyPr>
          <a:lstStyle/>
          <a:p>
            <a:pPr marL="0" indent="0">
              <a:buNone/>
            </a:pPr>
            <a:r>
              <a:rPr lang="en-US" sz="1800">
                <a:effectLst/>
                <a:ea typeface="Calibri" panose="020F0502020204030204" pitchFamily="34" charset="0"/>
                <a:cs typeface="Times New Roman" panose="02020603050405020304" pitchFamily="18" charset="0"/>
              </a:rPr>
              <a:t>When it comes to legalized marijuana, federal and state laws remain largely at odds. Additionally, there are a variety of federal and state laws that may affect employers that test employees or applicants for marijuana</a:t>
            </a:r>
            <a:r>
              <a:rPr lang="en-US"/>
              <a:t>. These federal laws include: </a:t>
            </a:r>
          </a:p>
          <a:p>
            <a:r>
              <a:rPr lang="en-US" b="1">
                <a:solidFill>
                  <a:schemeClr val="accent1"/>
                </a:solidFill>
              </a:rPr>
              <a:t>Controlled Substance Act (CSA)—</a:t>
            </a:r>
            <a:r>
              <a:rPr lang="en-US"/>
              <a:t>The CSA prohibits the possession, manufacture and transfer of several different intoxicating substances, all categorized into five “schedules.” Marijuana is classified as a Schedule I substance, which means it is considered to have a high potential for abuse and no currently accepted medical applications. All uses of Schedule I substances are illegal under the CSA.</a:t>
            </a:r>
          </a:p>
          <a:p>
            <a:r>
              <a:rPr lang="en-US" b="1">
                <a:solidFill>
                  <a:schemeClr val="accent1"/>
                </a:solidFill>
              </a:rPr>
              <a:t>Food, Drug and Cosmetic Act—</a:t>
            </a:r>
            <a:r>
              <a:rPr lang="en-US"/>
              <a:t>The Food, Drug and Cosmetic Act prohibits the use, dispensation and licensure of substances, such as marijuana, that have not been approved by the federal Food and Drug Administration.</a:t>
            </a:r>
          </a:p>
          <a:p>
            <a:pPr marL="400050"/>
            <a:r>
              <a:rPr lang="en-US" b="1">
                <a:solidFill>
                  <a:schemeClr val="accent1"/>
                </a:solidFill>
              </a:rPr>
              <a:t>American with Disabilities Act (ADA)—</a:t>
            </a:r>
            <a:r>
              <a:rPr lang="en-US"/>
              <a:t>The ADA requires reasonable accommodations for individuals with disabilities but specifically excludes addiction to drugs that are illegal under federal law, such as marijuana, from its definition of a disability.</a:t>
            </a:r>
          </a:p>
          <a:p>
            <a:pPr marL="400050"/>
            <a:r>
              <a:rPr lang="en-US" b="1">
                <a:solidFill>
                  <a:schemeClr val="accent1"/>
                </a:solidFill>
              </a:rPr>
              <a:t>Farm Bill of 2008—</a:t>
            </a:r>
            <a:r>
              <a:rPr lang="en-US"/>
              <a:t>The Farm Bill of 2008 essentially legalized a derivative of marijuana, called cannabidiol (CBD), throughout the United States. </a:t>
            </a:r>
          </a:p>
        </p:txBody>
      </p:sp>
    </p:spTree>
    <p:extLst>
      <p:ext uri="{BB962C8B-B14F-4D97-AF65-F5344CB8AC3E}">
        <p14:creationId xmlns:p14="http://schemas.microsoft.com/office/powerpoint/2010/main" val="4214963918"/>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979307-3782-C419-0DF6-D6BA1EDB85A0}"/>
              </a:ext>
            </a:extLst>
          </p:cNvPr>
          <p:cNvSpPr>
            <a:spLocks noGrp="1"/>
          </p:cNvSpPr>
          <p:nvPr>
            <p:ph type="title"/>
          </p:nvPr>
        </p:nvSpPr>
        <p:spPr/>
        <p:txBody>
          <a:bodyPr/>
          <a:lstStyle/>
          <a:p>
            <a:r>
              <a:rPr lang="en-US"/>
              <a:t>Navigating the Legal Status of Marijuana Under Federal Law (Continued)</a:t>
            </a:r>
          </a:p>
        </p:txBody>
      </p:sp>
      <p:sp>
        <p:nvSpPr>
          <p:cNvPr id="3" name="Content Placeholder 2">
            <a:extLst>
              <a:ext uri="{FF2B5EF4-FFF2-40B4-BE49-F238E27FC236}">
                <a16:creationId xmlns:a16="http://schemas.microsoft.com/office/drawing/2014/main" id="{B70CF0FE-2F9F-85BD-3688-789CFF5AB27E}"/>
              </a:ext>
            </a:extLst>
          </p:cNvPr>
          <p:cNvSpPr>
            <a:spLocks noGrp="1"/>
          </p:cNvSpPr>
          <p:nvPr>
            <p:ph sz="half" idx="1"/>
          </p:nvPr>
        </p:nvSpPr>
        <p:spPr>
          <a:xfrm>
            <a:off x="677334" y="2008193"/>
            <a:ext cx="8531402" cy="4689991"/>
          </a:xfrm>
        </p:spPr>
        <p:txBody>
          <a:bodyPr>
            <a:normAutofit/>
          </a:bodyPr>
          <a:lstStyle/>
          <a:p>
            <a:pPr marL="0" indent="0">
              <a:buNone/>
            </a:pPr>
            <a:r>
              <a:rPr lang="en-US" sz="1800">
                <a:effectLst/>
                <a:ea typeface="Calibri" panose="020F0502020204030204" pitchFamily="34" charset="0"/>
                <a:cs typeface="Times New Roman" panose="02020603050405020304" pitchFamily="18" charset="0"/>
              </a:rPr>
              <a:t>A general rule of thumb for employers is to </a:t>
            </a:r>
            <a:r>
              <a:rPr lang="en-US" sz="1800" b="1">
                <a:solidFill>
                  <a:schemeClr val="accent1"/>
                </a:solidFill>
                <a:effectLst/>
                <a:ea typeface="Calibri" panose="020F0502020204030204" pitchFamily="34" charset="0"/>
                <a:cs typeface="Times New Roman" panose="02020603050405020304" pitchFamily="18" charset="0"/>
              </a:rPr>
              <a:t>use caution against solely relying on federal laws</a:t>
            </a:r>
            <a:r>
              <a:rPr lang="en-US" sz="1800">
                <a:effectLst/>
                <a:ea typeface="Calibri" panose="020F0502020204030204" pitchFamily="34" charset="0"/>
                <a:cs typeface="Times New Roman" panose="02020603050405020304" pitchFamily="18" charset="0"/>
              </a:rPr>
              <a:t>, such as the CSA or others, to justify any adverse actions against an employee who tests positive for marijuana. Instead, employers should take a close look at the details of all applicable state and local laws before deciding how to deal with these issues.</a:t>
            </a:r>
          </a:p>
          <a:p>
            <a:pPr marL="0" indent="0">
              <a:buNone/>
            </a:pPr>
            <a:r>
              <a:rPr lang="en-US">
                <a:cs typeface="Times New Roman" panose="02020603050405020304" pitchFamily="18" charset="0"/>
              </a:rPr>
              <a:t>There are </a:t>
            </a:r>
            <a:r>
              <a:rPr lang="en-US" b="1">
                <a:solidFill>
                  <a:schemeClr val="accent1"/>
                </a:solidFill>
                <a:cs typeface="Times New Roman" panose="02020603050405020304" pitchFamily="18" charset="0"/>
              </a:rPr>
              <a:t>three exceptions</a:t>
            </a:r>
            <a:r>
              <a:rPr lang="en-US">
                <a:cs typeface="Times New Roman" panose="02020603050405020304" pitchFamily="18" charset="0"/>
              </a:rPr>
              <a:t> to this general rule. These are when an employer is subject to:</a:t>
            </a:r>
          </a:p>
          <a:p>
            <a:pPr marL="800100" lvl="1" indent="-342900">
              <a:buFont typeface="+mj-lt"/>
              <a:buAutoNum type="arabicPeriod"/>
            </a:pPr>
            <a:r>
              <a:rPr lang="en-US"/>
              <a:t>The federal </a:t>
            </a:r>
            <a:r>
              <a:rPr lang="en-US" b="1">
                <a:solidFill>
                  <a:schemeClr val="accent1"/>
                </a:solidFill>
              </a:rPr>
              <a:t>Drug-free Workplace Act</a:t>
            </a:r>
            <a:r>
              <a:rPr lang="en-US" b="1"/>
              <a:t> </a:t>
            </a:r>
            <a:r>
              <a:rPr lang="en-US"/>
              <a:t>for federal contractors</a:t>
            </a:r>
          </a:p>
          <a:p>
            <a:pPr marL="800100" lvl="1" indent="-342900">
              <a:buFont typeface="+mj-lt"/>
              <a:buAutoNum type="arabicPeriod"/>
            </a:pPr>
            <a:r>
              <a:rPr lang="en-US"/>
              <a:t>The </a:t>
            </a:r>
            <a:r>
              <a:rPr lang="en-US" b="1">
                <a:solidFill>
                  <a:schemeClr val="accent1"/>
                </a:solidFill>
              </a:rPr>
              <a:t>U.S. Department of Transportation regulations</a:t>
            </a:r>
            <a:r>
              <a:rPr lang="en-US" b="1"/>
              <a:t> </a:t>
            </a:r>
            <a:r>
              <a:rPr lang="en-US"/>
              <a:t>for commercial transportation operators</a:t>
            </a:r>
          </a:p>
          <a:p>
            <a:pPr marL="800100" lvl="1" indent="-342900">
              <a:buFont typeface="+mj-lt"/>
              <a:buAutoNum type="arabicPeriod"/>
            </a:pPr>
            <a:r>
              <a:rPr lang="en-US"/>
              <a:t>Federal (or state) </a:t>
            </a:r>
            <a:r>
              <a:rPr lang="en-US" b="1">
                <a:solidFill>
                  <a:schemeClr val="accent1"/>
                </a:solidFill>
              </a:rPr>
              <a:t>industry-specific licensing or certification requirements </a:t>
            </a:r>
            <a:r>
              <a:rPr lang="en-US"/>
              <a:t>that mandate drug testing</a:t>
            </a:r>
          </a:p>
        </p:txBody>
      </p:sp>
    </p:spTree>
    <p:extLst>
      <p:ext uri="{BB962C8B-B14F-4D97-AF65-F5344CB8AC3E}">
        <p14:creationId xmlns:p14="http://schemas.microsoft.com/office/powerpoint/2010/main" val="939206880"/>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94F34D-A25E-3EC2-0CD9-C0198A8498D4}"/>
              </a:ext>
            </a:extLst>
          </p:cNvPr>
          <p:cNvSpPr>
            <a:spLocks noGrp="1"/>
          </p:cNvSpPr>
          <p:nvPr>
            <p:ph type="title"/>
          </p:nvPr>
        </p:nvSpPr>
        <p:spPr/>
        <p:txBody>
          <a:bodyPr/>
          <a:lstStyle/>
          <a:p>
            <a:r>
              <a:rPr lang="en-US"/>
              <a:t>Navigating the Legal Status of Marijuana Under State Law</a:t>
            </a:r>
          </a:p>
        </p:txBody>
      </p:sp>
      <p:sp>
        <p:nvSpPr>
          <p:cNvPr id="3" name="Content Placeholder 2">
            <a:extLst>
              <a:ext uri="{FF2B5EF4-FFF2-40B4-BE49-F238E27FC236}">
                <a16:creationId xmlns:a16="http://schemas.microsoft.com/office/drawing/2014/main" id="{C6B74D07-A4E0-DBDD-8257-D381695AED54}"/>
              </a:ext>
            </a:extLst>
          </p:cNvPr>
          <p:cNvSpPr>
            <a:spLocks noGrp="1"/>
          </p:cNvSpPr>
          <p:nvPr>
            <p:ph sz="half" idx="1"/>
          </p:nvPr>
        </p:nvSpPr>
        <p:spPr>
          <a:xfrm>
            <a:off x="677334" y="2160589"/>
            <a:ext cx="9039776" cy="3880772"/>
          </a:xfrm>
        </p:spPr>
        <p:txBody>
          <a:bodyPr>
            <a:normAutofit fontScale="85000" lnSpcReduction="10000"/>
          </a:bodyPr>
          <a:lstStyle/>
          <a:p>
            <a:pPr marL="0" indent="0">
              <a:buNone/>
            </a:pPr>
            <a:r>
              <a:rPr lang="en-US" sz="1800">
                <a:effectLst/>
                <a:ea typeface="Calibri" panose="020F0502020204030204" pitchFamily="34" charset="0"/>
                <a:cs typeface="Times New Roman" panose="02020603050405020304" pitchFamily="18" charset="0"/>
              </a:rPr>
              <a:t>In addition to federal laws, employers must consider any state or local laws that impact testing employees or applicants for marijuana</a:t>
            </a:r>
            <a:r>
              <a:rPr lang="en-US"/>
              <a:t>. State legalized marijuana laws generally fall into one of the following categories: </a:t>
            </a:r>
          </a:p>
          <a:p>
            <a:r>
              <a:rPr lang="en-US" b="1">
                <a:solidFill>
                  <a:schemeClr val="accent1"/>
                </a:solidFill>
              </a:rPr>
              <a:t>Recreational and medical</a:t>
            </a:r>
            <a:r>
              <a:rPr lang="en-US">
                <a:solidFill>
                  <a:schemeClr val="accent1"/>
                </a:solidFill>
              </a:rPr>
              <a:t>—</a:t>
            </a:r>
            <a:r>
              <a:rPr lang="en-US"/>
              <a:t>This category’s laws cover states that allow individuals who are age 21 or older to use marijuana plants for recreational purposes. Each of these states also has a separate law governing the use of marijuana for medical purposes. </a:t>
            </a:r>
          </a:p>
          <a:p>
            <a:r>
              <a:rPr lang="en-US" b="1">
                <a:solidFill>
                  <a:schemeClr val="accent1"/>
                </a:solidFill>
              </a:rPr>
              <a:t>Medical only</a:t>
            </a:r>
            <a:r>
              <a:rPr lang="en-US">
                <a:solidFill>
                  <a:schemeClr val="accent1"/>
                </a:solidFill>
              </a:rPr>
              <a:t>—</a:t>
            </a:r>
            <a:r>
              <a:rPr lang="en-US"/>
              <a:t>The laws in this category pertain to states that allow the use of marijuana plants for medical purposes but do not allow any recreational use. Medical marijuana laws generally underlie most employment-related disputes involving the drug. </a:t>
            </a:r>
          </a:p>
          <a:p>
            <a:r>
              <a:rPr lang="en-US" b="1">
                <a:solidFill>
                  <a:schemeClr val="accent1"/>
                </a:solidFill>
              </a:rPr>
              <a:t>CBD only</a:t>
            </a:r>
            <a:r>
              <a:rPr lang="en-US">
                <a:solidFill>
                  <a:schemeClr val="accent1"/>
                </a:solidFill>
              </a:rPr>
              <a:t>—</a:t>
            </a:r>
            <a:r>
              <a:rPr lang="en-US"/>
              <a:t>Technically, this category does not qualify as legalized marijuana for purposes of employer testing. It includes states that allow only tightly limited uses of a substance called CBD, a derivative of marijuana that does not produce psychoactive effects in users. CBD is usually administered in oil form and rarely shows up on tests for marijuana. States in this category have not legalized the use of marijuana plants for any purpose and generally allow CBD use only for the treatment of one or more specified medical conditions, such as epilepsy in children. Because of these factors, employment-related issues rarely arise under these laws.</a:t>
            </a:r>
          </a:p>
        </p:txBody>
      </p:sp>
    </p:spTree>
    <p:extLst>
      <p:ext uri="{BB962C8B-B14F-4D97-AF65-F5344CB8AC3E}">
        <p14:creationId xmlns:p14="http://schemas.microsoft.com/office/powerpoint/2010/main" val="3752231867"/>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637D74-7C31-DAB7-ECC5-4A941E1F23BE}"/>
              </a:ext>
            </a:extLst>
          </p:cNvPr>
          <p:cNvSpPr>
            <a:spLocks noGrp="1"/>
          </p:cNvSpPr>
          <p:nvPr>
            <p:ph type="title"/>
          </p:nvPr>
        </p:nvSpPr>
        <p:spPr/>
        <p:txBody>
          <a:bodyPr/>
          <a:lstStyle/>
          <a:p>
            <a:r>
              <a:rPr lang="en-US"/>
              <a:t>State Laws for Legalized Marijuana and Related Employment Laws</a:t>
            </a:r>
          </a:p>
        </p:txBody>
      </p:sp>
      <p:sp>
        <p:nvSpPr>
          <p:cNvPr id="3" name="Content Placeholder 2">
            <a:extLst>
              <a:ext uri="{FF2B5EF4-FFF2-40B4-BE49-F238E27FC236}">
                <a16:creationId xmlns:a16="http://schemas.microsoft.com/office/drawing/2014/main" id="{A68E9002-49FD-0DA5-FFE2-338FA73A8571}"/>
              </a:ext>
            </a:extLst>
          </p:cNvPr>
          <p:cNvSpPr>
            <a:spLocks noGrp="1"/>
          </p:cNvSpPr>
          <p:nvPr>
            <p:ph idx="1"/>
          </p:nvPr>
        </p:nvSpPr>
        <p:spPr>
          <a:xfrm>
            <a:off x="677334" y="1803614"/>
            <a:ext cx="8596668" cy="4714268"/>
          </a:xfrm>
        </p:spPr>
        <p:txBody>
          <a:bodyPr>
            <a:normAutofit/>
          </a:bodyPr>
          <a:lstStyle/>
          <a:p>
            <a:pPr marL="0" indent="0">
              <a:buNone/>
            </a:pPr>
            <a:r>
              <a:rPr lang="en-US"/>
              <a:t>Employers should be aware that state and local legalized marijuana laws can vary greatly. Accordingly, employers need to carefully check state and local legalized marijuana laws to ensure compliance. </a:t>
            </a:r>
            <a:r>
              <a:rPr lang="en-US" sz="1800">
                <a:effectLst/>
                <a:ea typeface="Calibri" panose="020F0502020204030204" pitchFamily="34" charset="0"/>
                <a:cs typeface="Times New Roman" panose="02020603050405020304" pitchFamily="18" charset="0"/>
              </a:rPr>
              <a:t>Under virtually all state legalized marijuana and related employment laws, employers may still:</a:t>
            </a:r>
          </a:p>
          <a:p>
            <a:r>
              <a:rPr lang="en-US"/>
              <a:t>Conduct drug testing (though some laws do restrict testing for marijuana) </a:t>
            </a:r>
          </a:p>
          <a:p>
            <a:r>
              <a:rPr lang="en-US"/>
              <a:t>Prohibit marijuana possession and use in the workplace</a:t>
            </a:r>
          </a:p>
          <a:p>
            <a:r>
              <a:rPr lang="en-US"/>
              <a:t>Prohibit employees from being impaired by or under the influence of marijuana in the workplace</a:t>
            </a:r>
          </a:p>
          <a:p>
            <a:r>
              <a:rPr lang="en-US"/>
              <a:t>Prohibit employees from being impaired by or under the influence of marijuana during working hours</a:t>
            </a:r>
          </a:p>
          <a:p>
            <a:r>
              <a:rPr lang="en-US"/>
              <a:t>Comply with all applicable federal or state drug-testing laws </a:t>
            </a:r>
          </a:p>
          <a:p>
            <a:r>
              <a:rPr lang="en-US"/>
              <a:t>Comply with all applicable licensing and contractual requirements (including collective bargaining agreements)</a:t>
            </a:r>
          </a:p>
        </p:txBody>
      </p:sp>
    </p:spTree>
    <p:extLst>
      <p:ext uri="{BB962C8B-B14F-4D97-AF65-F5344CB8AC3E}">
        <p14:creationId xmlns:p14="http://schemas.microsoft.com/office/powerpoint/2010/main" val="1343755970"/>
      </p:ext>
    </p:extLst>
  </p:cSld>
  <p:clrMapOvr>
    <a:masterClrMapping/>
  </p:clrMapOvr>
  <p:transition/>
</p:sld>
</file>

<file path=ppt/tags/tag1.xml><?xml version="1.0" encoding="utf-8"?>
<p:tagLst xmlns:a="http://schemas.openxmlformats.org/drawingml/2006/main" xmlns:r="http://schemas.openxmlformats.org/officeDocument/2006/relationships" xmlns:p="http://schemas.openxmlformats.org/presentationml/2006/main">
  <p:tag name="AS_NET" val="6.0.14"/>
  <p:tag name="AS_OS" val="Unix 3.10.0.1160"/>
  <p:tag name="AS_RELEASE_DATE" val="2022.11.14"/>
  <p:tag name="AS_TITLE" val="Aspose.Slides for .NET5"/>
  <p:tag name="AS_VERSION" val="22.11"/>
</p:tagLst>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Trebuchet MS" panose="020B0603020202020204"/>
        <a:cs typeface="Arial"/>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Trebuchet MS" panose="020B0603020202020204"/>
        <a:cs typeface="Arial"/>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Metadata/LabelInfo.xml><?xml version="1.0" encoding="utf-8"?>
<clbl:labelList xmlns:clbl="http://schemas.microsoft.com/office/2020/mipLabelMetadata">
  <clbl:label id="{a342c0a1-57f4-481c-a533-a8f3be7e2e91}" enabled="1" method="Standard" siteId="{bd0c095f-5d66-4273-a209-64796ae91974}" removed="0"/>
</clbl:labelList>
</file>

<file path=docProps/app.xml><?xml version="1.0" encoding="utf-8"?>
<Properties xmlns="http://schemas.openxmlformats.org/officeDocument/2006/extended-properties" xmlns:vt="http://schemas.openxmlformats.org/officeDocument/2006/docPropsVTypes">
  <Template>Facet</Template>
  <TotalTime>4331</TotalTime>
  <Words>3211</Words>
  <Application>Microsoft Office PowerPoint</Application>
  <PresentationFormat>Widescreen</PresentationFormat>
  <Paragraphs>141</Paragraphs>
  <Slides>21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21</vt:i4>
      </vt:variant>
    </vt:vector>
  </HeadingPairs>
  <TitlesOfParts>
    <vt:vector size="26" baseType="lpstr">
      <vt:lpstr>Arial</vt:lpstr>
      <vt:lpstr>Courier New</vt:lpstr>
      <vt:lpstr>Trebuchet MS</vt:lpstr>
      <vt:lpstr>Wingdings 3</vt:lpstr>
      <vt:lpstr>Facet</vt:lpstr>
      <vt:lpstr>Legalized Marijuana and Employment</vt:lpstr>
      <vt:lpstr>Purpose of Presentation</vt:lpstr>
      <vt:lpstr>Topics</vt:lpstr>
      <vt:lpstr>Introduction</vt:lpstr>
      <vt:lpstr>Unique Challenges of Employment and Marijuana Use</vt:lpstr>
      <vt:lpstr>Navigating the Legal Status of Marijuana Under Federal Law</vt:lpstr>
      <vt:lpstr>Navigating the Legal Status of Marijuana Under Federal Law (Continued)</vt:lpstr>
      <vt:lpstr>Navigating the Legal Status of Marijuana Under State Law</vt:lpstr>
      <vt:lpstr>State Laws for Legalized Marijuana and Related Employment Laws</vt:lpstr>
      <vt:lpstr>State Laws for Legalized Marijuana and Related Employment Laws (Continued)</vt:lpstr>
      <vt:lpstr>State Laws for Legalized Marijuana and Related Employment Laws (Continued)</vt:lpstr>
      <vt:lpstr>Variations of State and Local Laws for Legalized Marijuana and Employment</vt:lpstr>
      <vt:lpstr>State Drug Testing Laws</vt:lpstr>
      <vt:lpstr>Lawful Activities Laws</vt:lpstr>
      <vt:lpstr>Other Relevant Employment Laws</vt:lpstr>
      <vt:lpstr>Other Relevant Employment Laws (Continued)</vt:lpstr>
      <vt:lpstr>Employer Best Practices</vt:lpstr>
      <vt:lpstr>Employer Best Practices (Continued)</vt:lpstr>
      <vt:lpstr>Employer Takeaways</vt:lpstr>
      <vt:lpstr>Legalized Marijuana and Employment Resources</vt:lpstr>
      <vt:lpstr>Contact Information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Behavior-based Safety Training for Supervisors</dc:title>
  <dc:creator>Barth, Nicole</dc:creator>
  <cp:lastModifiedBy>Frank Fasano</cp:lastModifiedBy>
  <cp:revision>37</cp:revision>
  <dcterms:created xsi:type="dcterms:W3CDTF">2023-02-01T16:24:42Z</dcterms:created>
  <dcterms:modified xsi:type="dcterms:W3CDTF">2023-05-30T15:54:38Z</dcterms:modified>
</cp:coreProperties>
</file>